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67"/>
  </p:notesMasterIdLst>
  <p:handoutMasterIdLst>
    <p:handoutMasterId r:id="rId68"/>
  </p:handoutMasterIdLst>
  <p:sldIdLst>
    <p:sldId id="310" r:id="rId2"/>
    <p:sldId id="386" r:id="rId3"/>
    <p:sldId id="387" r:id="rId4"/>
    <p:sldId id="394" r:id="rId5"/>
    <p:sldId id="385" r:id="rId6"/>
    <p:sldId id="439" r:id="rId7"/>
    <p:sldId id="388" r:id="rId8"/>
    <p:sldId id="389" r:id="rId9"/>
    <p:sldId id="390" r:id="rId10"/>
    <p:sldId id="392" r:id="rId11"/>
    <p:sldId id="391" r:id="rId12"/>
    <p:sldId id="395" r:id="rId13"/>
    <p:sldId id="440" r:id="rId14"/>
    <p:sldId id="406" r:id="rId15"/>
    <p:sldId id="408" r:id="rId16"/>
    <p:sldId id="409" r:id="rId17"/>
    <p:sldId id="410" r:id="rId18"/>
    <p:sldId id="416" r:id="rId19"/>
    <p:sldId id="407" r:id="rId20"/>
    <p:sldId id="418" r:id="rId21"/>
    <p:sldId id="420" r:id="rId22"/>
    <p:sldId id="397" r:id="rId23"/>
    <p:sldId id="396" r:id="rId24"/>
    <p:sldId id="441" r:id="rId25"/>
    <p:sldId id="419" r:id="rId26"/>
    <p:sldId id="442" r:id="rId27"/>
    <p:sldId id="457" r:id="rId28"/>
    <p:sldId id="421" r:id="rId29"/>
    <p:sldId id="443" r:id="rId30"/>
    <p:sldId id="423" r:id="rId31"/>
    <p:sldId id="458" r:id="rId32"/>
    <p:sldId id="422" r:id="rId33"/>
    <p:sldId id="445" r:id="rId34"/>
    <p:sldId id="425" r:id="rId35"/>
    <p:sldId id="444" r:id="rId36"/>
    <p:sldId id="424" r:id="rId37"/>
    <p:sldId id="400" r:id="rId38"/>
    <p:sldId id="426" r:id="rId39"/>
    <p:sldId id="459" r:id="rId40"/>
    <p:sldId id="446" r:id="rId41"/>
    <p:sldId id="427" r:id="rId42"/>
    <p:sldId id="447" r:id="rId43"/>
    <p:sldId id="448" r:id="rId44"/>
    <p:sldId id="402" r:id="rId45"/>
    <p:sldId id="455" r:id="rId46"/>
    <p:sldId id="456" r:id="rId47"/>
    <p:sldId id="449" r:id="rId48"/>
    <p:sldId id="429" r:id="rId49"/>
    <p:sldId id="460" r:id="rId50"/>
    <p:sldId id="430" r:id="rId51"/>
    <p:sldId id="450" r:id="rId52"/>
    <p:sldId id="432" r:id="rId53"/>
    <p:sldId id="451" r:id="rId54"/>
    <p:sldId id="431" r:id="rId55"/>
    <p:sldId id="452" r:id="rId56"/>
    <p:sldId id="403" r:id="rId57"/>
    <p:sldId id="405" r:id="rId58"/>
    <p:sldId id="436" r:id="rId59"/>
    <p:sldId id="453" r:id="rId60"/>
    <p:sldId id="461" r:id="rId61"/>
    <p:sldId id="438" r:id="rId62"/>
    <p:sldId id="454" r:id="rId63"/>
    <p:sldId id="462" r:id="rId64"/>
    <p:sldId id="464" r:id="rId65"/>
    <p:sldId id="463" r:id="rId66"/>
  </p:sldIdLst>
  <p:sldSz cx="9144000" cy="6858000" type="screen4x3"/>
  <p:notesSz cx="6797675" cy="9926638"/>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656" autoAdjust="0"/>
    <p:restoredTop sz="94719" autoAdjust="0"/>
  </p:normalViewPr>
  <p:slideViewPr>
    <p:cSldViewPr>
      <p:cViewPr>
        <p:scale>
          <a:sx n="108" d="100"/>
          <a:sy n="108" d="100"/>
        </p:scale>
        <p:origin x="-366" y="1368"/>
      </p:cViewPr>
      <p:guideLst>
        <p:guide orient="horz" pos="2160"/>
        <p:guide pos="2880"/>
      </p:guideLst>
    </p:cSldViewPr>
  </p:slideViewPr>
  <p:outlineViewPr>
    <p:cViewPr>
      <p:scale>
        <a:sx n="33" d="100"/>
        <a:sy n="33" d="100"/>
      </p:scale>
      <p:origin x="38"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2016" y="0"/>
            <a:ext cx="2945659" cy="496332"/>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74" y="0"/>
            <a:ext cx="2945659" cy="496332"/>
          </a:xfrm>
          <a:prstGeom prst="rect">
            <a:avLst/>
          </a:prstGeom>
        </p:spPr>
        <p:txBody>
          <a:bodyPr vert="horz" lIns="91440" tIns="45720" rIns="91440" bIns="45720" rtlCol="1"/>
          <a:lstStyle>
            <a:lvl1pPr algn="l">
              <a:defRPr sz="1200"/>
            </a:lvl1pPr>
          </a:lstStyle>
          <a:p>
            <a:fld id="{78447C16-9C91-4178-B734-33982D32DE64}" type="datetimeFigureOut">
              <a:rPr lang="he-IL" smtClean="0"/>
              <a:pPr/>
              <a:t>י"ז/סיון/תשע"ד</a:t>
            </a:fld>
            <a:endParaRPr lang="he-IL"/>
          </a:p>
        </p:txBody>
      </p:sp>
      <p:sp>
        <p:nvSpPr>
          <p:cNvPr id="4" name="מציין מיקום של כותרת תחתונה 3"/>
          <p:cNvSpPr>
            <a:spLocks noGrp="1"/>
          </p:cNvSpPr>
          <p:nvPr>
            <p:ph type="ftr" sz="quarter" idx="2"/>
          </p:nvPr>
        </p:nvSpPr>
        <p:spPr>
          <a:xfrm>
            <a:off x="3852016" y="9428583"/>
            <a:ext cx="2945659" cy="496332"/>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74" y="9428583"/>
            <a:ext cx="2945659" cy="496332"/>
          </a:xfrm>
          <a:prstGeom prst="rect">
            <a:avLst/>
          </a:prstGeom>
        </p:spPr>
        <p:txBody>
          <a:bodyPr vert="horz" lIns="91440" tIns="45720" rIns="91440" bIns="45720" rtlCol="1" anchor="b"/>
          <a:lstStyle>
            <a:lvl1pPr algn="l">
              <a:defRPr sz="1200"/>
            </a:lvl1pPr>
          </a:lstStyle>
          <a:p>
            <a:fld id="{AB2A6F2A-53F8-4DED-8BBE-FD0C15ACD777}" type="slidenum">
              <a:rPr lang="he-IL" smtClean="0"/>
              <a:pPr/>
              <a:t>‹#›</a:t>
            </a:fld>
            <a:endParaRPr lang="he-IL"/>
          </a:p>
        </p:txBody>
      </p:sp>
    </p:spTree>
    <p:extLst>
      <p:ext uri="{BB962C8B-B14F-4D97-AF65-F5344CB8AC3E}">
        <p14:creationId xmlns:p14="http://schemas.microsoft.com/office/powerpoint/2010/main" val="16039368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מציין מיקום של תאריך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CCB0FD9-C5AC-4E28-8C5B-18B93C3FD5BC}" type="datetimeFigureOut">
              <a:rPr lang="en-US" smtClean="0"/>
              <a:pPr/>
              <a:t>6/15/2014</a:t>
            </a:fld>
            <a:endParaRPr lang="en-US"/>
          </a:p>
        </p:txBody>
      </p:sp>
      <p:sp>
        <p:nvSpPr>
          <p:cNvPr id="4" name="מציין מיקום של תמונת שקופית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מציין מיקום של הערות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6" name="מציין מיקום של כותרת תחתונה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7" name="מציין מיקום של מספר שקופית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776BF435-8B2C-4E5C-B5AB-9EA4ED41FAF6}" type="slidenum">
              <a:rPr lang="en-US" smtClean="0"/>
              <a:pPr/>
              <a:t>‹#›</a:t>
            </a:fld>
            <a:endParaRPr lang="en-US"/>
          </a:p>
        </p:txBody>
      </p:sp>
    </p:spTree>
    <p:extLst>
      <p:ext uri="{BB962C8B-B14F-4D97-AF65-F5344CB8AC3E}">
        <p14:creationId xmlns:p14="http://schemas.microsoft.com/office/powerpoint/2010/main" val="2768533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שער">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731641"/>
            <a:ext cx="7772400" cy="1470025"/>
          </a:xfrm>
        </p:spPr>
        <p:txBody>
          <a:bodyPr>
            <a:normAutofit/>
          </a:bodyPr>
          <a:lstStyle>
            <a:lvl1pPr algn="ctr" rtl="0">
              <a:defRPr sz="4400" b="1">
                <a:solidFill>
                  <a:srgbClr val="000066"/>
                </a:solidFill>
                <a:cs typeface="+mn-cs"/>
              </a:defRPr>
            </a:lvl1pPr>
          </a:lstStyle>
          <a:p>
            <a:r>
              <a:rPr lang="en-US" dirty="0" smtClean="0"/>
              <a:t>Title</a:t>
            </a:r>
            <a:endParaRPr lang="he-IL" dirty="0"/>
          </a:p>
        </p:txBody>
      </p:sp>
      <p:sp>
        <p:nvSpPr>
          <p:cNvPr id="3" name="Subtitle 2"/>
          <p:cNvSpPr>
            <a:spLocks noGrp="1"/>
          </p:cNvSpPr>
          <p:nvPr>
            <p:ph type="subTitle" idx="1" hasCustomPrompt="1"/>
          </p:nvPr>
        </p:nvSpPr>
        <p:spPr>
          <a:xfrm>
            <a:off x="1411560" y="4534272"/>
            <a:ext cx="6400800" cy="766936"/>
          </a:xfrm>
        </p:spPr>
        <p:txBody>
          <a:bodyPr/>
          <a:lstStyle>
            <a:lvl1pPr marL="0" indent="0" algn="ctr" rtl="0">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 Title</a:t>
            </a:r>
            <a:endParaRPr lang="he-IL" dirty="0"/>
          </a:p>
        </p:txBody>
      </p:sp>
      <p:sp>
        <p:nvSpPr>
          <p:cNvPr id="11" name="Footer Placeholder 4"/>
          <p:cNvSpPr>
            <a:spLocks noGrp="1"/>
          </p:cNvSpPr>
          <p:nvPr>
            <p:ph type="ftr" sz="quarter" idx="11"/>
          </p:nvPr>
        </p:nvSpPr>
        <p:spPr>
          <a:xfrm>
            <a:off x="3131840" y="5517232"/>
            <a:ext cx="2895600" cy="365125"/>
          </a:xfrm>
          <a:prstGeom prst="rect">
            <a:avLst/>
          </a:prstGeom>
        </p:spPr>
        <p:txBody>
          <a:bodyPr/>
          <a:lstStyle>
            <a:lvl1pPr algn="ctr">
              <a:defRPr b="1">
                <a:solidFill>
                  <a:srgbClr val="000066"/>
                </a:solidFill>
              </a:defRPr>
            </a:lvl1pPr>
          </a:lstStyle>
          <a:p>
            <a:pPr rtl="0"/>
            <a:r>
              <a:rPr lang="en-US" dirty="0" smtClean="0"/>
              <a:t>Date</a:t>
            </a:r>
            <a:endParaRPr lang="he-IL" dirty="0"/>
          </a:p>
        </p:txBody>
      </p:sp>
    </p:spTree>
    <p:extLst>
      <p:ext uri="{BB962C8B-B14F-4D97-AF65-F5344CB8AC3E}">
        <p14:creationId xmlns:p14="http://schemas.microsoft.com/office/powerpoint/2010/main" val="34938038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שקופית שער - עם שם היחידה">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140968"/>
            <a:ext cx="7772400" cy="1470025"/>
          </a:xfrm>
        </p:spPr>
        <p:txBody>
          <a:bodyPr>
            <a:normAutofit/>
          </a:bodyPr>
          <a:lstStyle>
            <a:lvl1pPr algn="ctr" rtl="0">
              <a:defRPr sz="4400" b="1">
                <a:solidFill>
                  <a:srgbClr val="000066"/>
                </a:solidFill>
                <a:cs typeface="+mn-cs"/>
              </a:defRPr>
            </a:lvl1pPr>
          </a:lstStyle>
          <a:p>
            <a:r>
              <a:rPr lang="en-US" dirty="0" smtClean="0"/>
              <a:t>Title</a:t>
            </a:r>
            <a:endParaRPr lang="he-IL" dirty="0"/>
          </a:p>
        </p:txBody>
      </p:sp>
      <p:sp>
        <p:nvSpPr>
          <p:cNvPr id="3" name="Subtitle 2"/>
          <p:cNvSpPr>
            <a:spLocks noGrp="1"/>
          </p:cNvSpPr>
          <p:nvPr>
            <p:ph type="subTitle" idx="1" hasCustomPrompt="1"/>
          </p:nvPr>
        </p:nvSpPr>
        <p:spPr>
          <a:xfrm>
            <a:off x="1371600" y="4869160"/>
            <a:ext cx="6400800" cy="766936"/>
          </a:xfrm>
        </p:spPr>
        <p:txBody>
          <a:bodyPr>
            <a:normAutofit/>
          </a:bodyPr>
          <a:lstStyle>
            <a:lvl1pPr marL="0" indent="0" algn="ctr" rtl="0">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 Title</a:t>
            </a:r>
            <a:endParaRPr lang="he-IL" dirty="0"/>
          </a:p>
        </p:txBody>
      </p:sp>
      <p:sp>
        <p:nvSpPr>
          <p:cNvPr id="5" name="Footer Placeholder 4"/>
          <p:cNvSpPr>
            <a:spLocks noGrp="1"/>
          </p:cNvSpPr>
          <p:nvPr>
            <p:ph type="ftr" sz="quarter" idx="11"/>
          </p:nvPr>
        </p:nvSpPr>
        <p:spPr>
          <a:xfrm>
            <a:off x="3131840" y="5877272"/>
            <a:ext cx="2895600" cy="365125"/>
          </a:xfrm>
          <a:prstGeom prst="rect">
            <a:avLst/>
          </a:prstGeom>
        </p:spPr>
        <p:txBody>
          <a:bodyPr/>
          <a:lstStyle>
            <a:lvl1pPr algn="ctr">
              <a:defRPr b="1">
                <a:solidFill>
                  <a:srgbClr val="000066"/>
                </a:solidFill>
              </a:defRPr>
            </a:lvl1pPr>
          </a:lstStyle>
          <a:p>
            <a:pPr rtl="0"/>
            <a:r>
              <a:rPr lang="en-US" dirty="0" smtClean="0"/>
              <a:t>Date</a:t>
            </a:r>
            <a:endParaRPr lang="he-IL" dirty="0"/>
          </a:p>
        </p:txBody>
      </p:sp>
      <p:sp>
        <p:nvSpPr>
          <p:cNvPr id="4" name="TextBox 3"/>
          <p:cNvSpPr txBox="1"/>
          <p:nvPr userDrawn="1"/>
        </p:nvSpPr>
        <p:spPr>
          <a:xfrm>
            <a:off x="1979712" y="1628800"/>
            <a:ext cx="2952328" cy="384721"/>
          </a:xfrm>
          <a:prstGeom prst="rect">
            <a:avLst/>
          </a:prstGeom>
          <a:noFill/>
        </p:spPr>
        <p:txBody>
          <a:bodyPr wrap="square" rtlCol="1">
            <a:spAutoFit/>
          </a:bodyPr>
          <a:lstStyle/>
          <a:p>
            <a:pPr algn="l" rtl="0"/>
            <a:r>
              <a:rPr lang="en-US" sz="1900" dirty="0" smtClean="0">
                <a:solidFill>
                  <a:prstClr val="white"/>
                </a:solidFill>
              </a:rPr>
              <a:t>Unit Name</a:t>
            </a:r>
            <a:endParaRPr lang="he-IL" sz="1900" dirty="0">
              <a:solidFill>
                <a:prstClr val="white"/>
              </a:solidFill>
            </a:endParaRPr>
          </a:p>
        </p:txBody>
      </p:sp>
    </p:spTree>
    <p:extLst>
      <p:ext uri="{BB962C8B-B14F-4D97-AF65-F5344CB8AC3E}">
        <p14:creationId xmlns:p14="http://schemas.microsoft.com/office/powerpoint/2010/main" val="168685639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כותרת ותוכן">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12776"/>
            <a:ext cx="8229600" cy="864096"/>
          </a:xfrm>
        </p:spPr>
        <p:txBody>
          <a:bodyPr>
            <a:normAutofit/>
          </a:bodyPr>
          <a:lstStyle>
            <a:lvl1pPr algn="l" rtl="0">
              <a:defRPr sz="3200" b="1" baseline="0">
                <a:solidFill>
                  <a:srgbClr val="C1D83B"/>
                </a:solidFill>
                <a:cs typeface="+mn-cs"/>
              </a:defRPr>
            </a:lvl1pPr>
          </a:lstStyle>
          <a:p>
            <a:r>
              <a:rPr lang="en-US" dirty="0" smtClean="0"/>
              <a:t>Click to edit Title</a:t>
            </a:r>
            <a:endParaRPr lang="he-IL" dirty="0"/>
          </a:p>
        </p:txBody>
      </p:sp>
      <p:sp>
        <p:nvSpPr>
          <p:cNvPr id="3" name="Content Placeholder 2"/>
          <p:cNvSpPr>
            <a:spLocks noGrp="1"/>
          </p:cNvSpPr>
          <p:nvPr>
            <p:ph idx="1"/>
          </p:nvPr>
        </p:nvSpPr>
        <p:spPr>
          <a:xfrm>
            <a:off x="457200" y="2420888"/>
            <a:ext cx="8229600" cy="3816424"/>
          </a:xfrm>
        </p:spPr>
        <p:txBody>
          <a:bodyPr/>
          <a:lstStyle>
            <a:lvl1pPr algn="l" rtl="0">
              <a:defRPr sz="2400">
                <a:solidFill>
                  <a:schemeClr val="bg1"/>
                </a:solidFill>
              </a:defRPr>
            </a:lvl1pPr>
            <a:lvl2pPr algn="l" rtl="0">
              <a:defRPr sz="2000" b="1">
                <a:solidFill>
                  <a:schemeClr val="bg1"/>
                </a:solidFill>
              </a:defRPr>
            </a:lvl2pPr>
            <a:lvl3pPr algn="l" rtl="0">
              <a:defRPr sz="2000" b="1">
                <a:solidFill>
                  <a:schemeClr val="bg1"/>
                </a:solidFill>
              </a:defRPr>
            </a:lvl3pPr>
            <a:lvl4pPr algn="l" rtl="0">
              <a:defRPr b="1">
                <a:solidFill>
                  <a:schemeClr val="bg1"/>
                </a:solidFill>
              </a:defRPr>
            </a:lvl4pPr>
            <a:lvl5pPr algn="l" rtl="0">
              <a:defRPr b="1">
                <a:solidFill>
                  <a:schemeClr val="bg1"/>
                </a:solidFill>
              </a:defRPr>
            </a:lvl5pPr>
          </a:lstStyle>
          <a:p>
            <a:pPr lvl="0"/>
            <a:r>
              <a:rPr lang="en-US" noProof="0" dirty="0" err="1" smtClean="0"/>
              <a:t>לחץ</a:t>
            </a:r>
            <a:r>
              <a:rPr lang="en-US" noProof="0" dirty="0" smtClean="0"/>
              <a:t> </a:t>
            </a:r>
            <a:r>
              <a:rPr lang="en-US" noProof="0" dirty="0" err="1" smtClean="0"/>
              <a:t>כדי</a:t>
            </a:r>
            <a:r>
              <a:rPr lang="en-US" noProof="0" dirty="0" smtClean="0"/>
              <a:t> </a:t>
            </a:r>
            <a:r>
              <a:rPr lang="en-US" noProof="0" dirty="0" err="1" smtClean="0"/>
              <a:t>לערוך</a:t>
            </a:r>
            <a:r>
              <a:rPr lang="en-US" noProof="0" dirty="0" smtClean="0"/>
              <a:t> </a:t>
            </a:r>
            <a:r>
              <a:rPr lang="en-US" noProof="0" dirty="0" err="1" smtClean="0"/>
              <a:t>סגנונות</a:t>
            </a:r>
            <a:r>
              <a:rPr lang="en-US" noProof="0" dirty="0" smtClean="0"/>
              <a:t> </a:t>
            </a:r>
            <a:r>
              <a:rPr lang="en-US" noProof="0" dirty="0" err="1" smtClean="0"/>
              <a:t>טקסט</a:t>
            </a:r>
            <a:r>
              <a:rPr lang="en-US" noProof="0" dirty="0" smtClean="0"/>
              <a:t> </a:t>
            </a:r>
            <a:r>
              <a:rPr lang="en-US" noProof="0" dirty="0" err="1" smtClean="0"/>
              <a:t>של</a:t>
            </a:r>
            <a:r>
              <a:rPr lang="en-US" noProof="0" dirty="0" smtClean="0"/>
              <a:t> </a:t>
            </a:r>
            <a:r>
              <a:rPr lang="en-US" noProof="0" dirty="0" err="1" smtClean="0"/>
              <a:t>תבנית</a:t>
            </a:r>
            <a:r>
              <a:rPr lang="en-US" noProof="0" dirty="0" smtClean="0"/>
              <a:t> </a:t>
            </a:r>
            <a:r>
              <a:rPr lang="en-US" noProof="0" dirty="0" err="1" smtClean="0"/>
              <a:t>בסיס</a:t>
            </a:r>
            <a:endParaRPr lang="en-US" noProof="0" dirty="0" smtClean="0"/>
          </a:p>
          <a:p>
            <a:pPr lvl="1"/>
            <a:r>
              <a:rPr lang="en-US" noProof="0" dirty="0" err="1" smtClean="0"/>
              <a:t>רמה</a:t>
            </a:r>
            <a:r>
              <a:rPr lang="en-US" noProof="0" dirty="0" smtClean="0"/>
              <a:t> </a:t>
            </a:r>
            <a:r>
              <a:rPr lang="en-US" noProof="0" dirty="0" err="1" smtClean="0"/>
              <a:t>שנייה</a:t>
            </a:r>
            <a:endParaRPr lang="en-US" noProof="0" dirty="0" smtClean="0"/>
          </a:p>
          <a:p>
            <a:pPr lvl="2"/>
            <a:r>
              <a:rPr lang="en-US" noProof="0" dirty="0" err="1" smtClean="0"/>
              <a:t>רמה</a:t>
            </a:r>
            <a:r>
              <a:rPr lang="en-US" noProof="0" dirty="0" smtClean="0"/>
              <a:t> </a:t>
            </a:r>
            <a:r>
              <a:rPr lang="en-US" noProof="0" dirty="0" err="1" smtClean="0"/>
              <a:t>שלישית</a:t>
            </a:r>
            <a:endParaRPr lang="en-US" noProof="0" dirty="0" smtClean="0"/>
          </a:p>
          <a:p>
            <a:pPr lvl="3"/>
            <a:r>
              <a:rPr lang="en-US" noProof="0" dirty="0" err="1" smtClean="0"/>
              <a:t>רמה</a:t>
            </a:r>
            <a:r>
              <a:rPr lang="en-US" noProof="0" dirty="0" smtClean="0"/>
              <a:t> </a:t>
            </a:r>
            <a:r>
              <a:rPr lang="en-US" noProof="0" dirty="0" err="1" smtClean="0"/>
              <a:t>רביעית</a:t>
            </a:r>
            <a:endParaRPr lang="en-US" noProof="0" dirty="0" smtClean="0"/>
          </a:p>
          <a:p>
            <a:pPr lvl="4"/>
            <a:r>
              <a:rPr lang="en-US" noProof="0" dirty="0" err="1" smtClean="0"/>
              <a:t>רמה</a:t>
            </a:r>
            <a:r>
              <a:rPr lang="en-US" noProof="0" dirty="0" smtClean="0"/>
              <a:t> </a:t>
            </a:r>
            <a:r>
              <a:rPr lang="en-US" noProof="0" dirty="0" err="1" smtClean="0"/>
              <a:t>חמישית</a:t>
            </a:r>
            <a:endParaRPr lang="en-US" noProof="0"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sz="1900">
                <a:solidFill>
                  <a:schemeClr val="bg1"/>
                </a:solidFill>
              </a:defRPr>
            </a:lvl1pPr>
          </a:lstStyle>
          <a:p>
            <a:fld id="{EE0CC579-5E64-42E6-B556-0083A4D6627B}" type="slidenum">
              <a:rPr lang="he-IL" smtClean="0">
                <a:solidFill>
                  <a:prstClr val="white"/>
                </a:solidFill>
              </a:rPr>
              <a:pPr/>
              <a:t>‹#›</a:t>
            </a:fld>
            <a:endParaRPr lang="he-IL" dirty="0">
              <a:solidFill>
                <a:prstClr val="white"/>
              </a:solidFill>
            </a:endParaRPr>
          </a:p>
        </p:txBody>
      </p:sp>
      <p:sp>
        <p:nvSpPr>
          <p:cNvPr id="6" name="מציין מיקום טקסט 5"/>
          <p:cNvSpPr>
            <a:spLocks noGrp="1"/>
          </p:cNvSpPr>
          <p:nvPr>
            <p:ph type="body" sz="quarter" idx="12" hasCustomPrompt="1"/>
          </p:nvPr>
        </p:nvSpPr>
        <p:spPr>
          <a:xfrm>
            <a:off x="395958" y="6381750"/>
            <a:ext cx="1655762" cy="360363"/>
          </a:xfrm>
        </p:spPr>
        <p:txBody>
          <a:bodyPr>
            <a:noAutofit/>
          </a:bodyPr>
          <a:lstStyle>
            <a:lvl1pPr marL="0" indent="0" algn="l">
              <a:buNone/>
              <a:defRPr sz="1900"/>
            </a:lvl1pPr>
          </a:lstStyle>
          <a:p>
            <a:pPr lvl="0"/>
            <a:r>
              <a:rPr lang="en-US" dirty="0" smtClean="0"/>
              <a:t>Unit Name</a:t>
            </a:r>
            <a:endParaRPr lang="he-IL" dirty="0"/>
          </a:p>
        </p:txBody>
      </p:sp>
    </p:spTree>
    <p:extLst>
      <p:ext uri="{BB962C8B-B14F-4D97-AF65-F5344CB8AC3E}">
        <p14:creationId xmlns:p14="http://schemas.microsoft.com/office/powerpoint/2010/main" val="4138510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כותרת ותוכן - ללא שם היחידה">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84784"/>
            <a:ext cx="8229600" cy="864096"/>
          </a:xfrm>
        </p:spPr>
        <p:txBody>
          <a:bodyPr>
            <a:normAutofit/>
          </a:bodyPr>
          <a:lstStyle>
            <a:lvl1pPr algn="l" rtl="0">
              <a:defRPr sz="3200" b="1">
                <a:solidFill>
                  <a:srgbClr val="C1D83B"/>
                </a:solidFill>
                <a:cs typeface="+mn-cs"/>
              </a:defRPr>
            </a:lvl1pPr>
          </a:lstStyle>
          <a:p>
            <a:r>
              <a:rPr lang="en-US" dirty="0" smtClean="0"/>
              <a:t>Click to edit Title</a:t>
            </a:r>
            <a:endParaRPr lang="he-IL" dirty="0"/>
          </a:p>
        </p:txBody>
      </p:sp>
      <p:sp>
        <p:nvSpPr>
          <p:cNvPr id="3" name="Content Placeholder 2"/>
          <p:cNvSpPr>
            <a:spLocks noGrp="1"/>
          </p:cNvSpPr>
          <p:nvPr>
            <p:ph idx="1"/>
          </p:nvPr>
        </p:nvSpPr>
        <p:spPr>
          <a:xfrm>
            <a:off x="457200" y="2492896"/>
            <a:ext cx="8229600" cy="3816424"/>
          </a:xfrm>
        </p:spPr>
        <p:txBody>
          <a:bodyPr/>
          <a:lstStyle>
            <a:lvl1pPr algn="l" rtl="0">
              <a:defRPr sz="2400">
                <a:solidFill>
                  <a:schemeClr val="bg1"/>
                </a:solidFill>
              </a:defRPr>
            </a:lvl1pPr>
            <a:lvl2pPr algn="l" rtl="0">
              <a:defRPr sz="2000" b="1">
                <a:solidFill>
                  <a:schemeClr val="bg1"/>
                </a:solidFill>
              </a:defRPr>
            </a:lvl2pPr>
            <a:lvl3pPr algn="l" rtl="0">
              <a:defRPr sz="2000" b="1">
                <a:solidFill>
                  <a:schemeClr val="bg1"/>
                </a:solidFill>
              </a:defRPr>
            </a:lvl3pPr>
            <a:lvl4pPr algn="l" rtl="0">
              <a:defRPr b="1">
                <a:solidFill>
                  <a:schemeClr val="bg1"/>
                </a:solidFill>
              </a:defRPr>
            </a:lvl4pPr>
            <a:lvl5pPr algn="l" rtl="0">
              <a:defRPr b="1">
                <a:solidFill>
                  <a:schemeClr val="bg1"/>
                </a:solidFill>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sz="1900">
                <a:solidFill>
                  <a:schemeClr val="bg1"/>
                </a:solidFill>
              </a:defRPr>
            </a:lvl1pPr>
          </a:lstStyle>
          <a:p>
            <a:fld id="{EE0CC579-5E64-42E6-B556-0083A4D6627B}" type="slidenum">
              <a:rPr lang="he-IL" smtClean="0">
                <a:solidFill>
                  <a:prstClr val="white"/>
                </a:solidFill>
              </a:rPr>
              <a:pPr/>
              <a:t>‹#›</a:t>
            </a:fld>
            <a:endParaRPr lang="he-IL" dirty="0">
              <a:solidFill>
                <a:prstClr val="white"/>
              </a:solidFill>
            </a:endParaRPr>
          </a:p>
        </p:txBody>
      </p:sp>
    </p:spTree>
    <p:extLst>
      <p:ext uri="{BB962C8B-B14F-4D97-AF65-F5344CB8AC3E}">
        <p14:creationId xmlns:p14="http://schemas.microsoft.com/office/powerpoint/2010/main" val="25251071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93899"/>
            <a:ext cx="8229600" cy="1143000"/>
          </a:xfrm>
          <a:prstGeom prst="rect">
            <a:avLst/>
          </a:prstGeom>
        </p:spPr>
        <p:txBody>
          <a:bodyPr vert="horz" lIns="91440" tIns="45720" rIns="91440" bIns="45720" rtlCol="1" anchor="ctr">
            <a:normAutofit/>
          </a:bodyPr>
          <a:lstStyle/>
          <a:p>
            <a:r>
              <a:rPr lang="he-IL" dirty="0" smtClean="0"/>
              <a:t>לחץ כדי לערוך סגנון כותרת של תבנית בסיס</a:t>
            </a:r>
            <a:endParaRPr lang="he-IL" dirty="0"/>
          </a:p>
        </p:txBody>
      </p:sp>
      <p:sp>
        <p:nvSpPr>
          <p:cNvPr id="3" name="Text Placeholder 2"/>
          <p:cNvSpPr>
            <a:spLocks noGrp="1"/>
          </p:cNvSpPr>
          <p:nvPr>
            <p:ph type="body" idx="1"/>
          </p:nvPr>
        </p:nvSpPr>
        <p:spPr>
          <a:xfrm>
            <a:off x="457200" y="2719461"/>
            <a:ext cx="8229600" cy="3877891"/>
          </a:xfrm>
          <a:prstGeom prst="rect">
            <a:avLst/>
          </a:prstGeom>
        </p:spPr>
        <p:txBody>
          <a:bodyPr vert="horz" lIns="91440" tIns="45720" rIns="91440" bIns="45720" rtlCol="1">
            <a:normAutofit/>
          </a:body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Tree>
    <p:extLst>
      <p:ext uri="{BB962C8B-B14F-4D97-AF65-F5344CB8AC3E}">
        <p14:creationId xmlns:p14="http://schemas.microsoft.com/office/powerpoint/2010/main" val="13424518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iming>
    <p:tnLst>
      <p:par>
        <p:cTn id="1" dur="indefinite" restart="never" nodeType="tmRoot"/>
      </p:par>
    </p:tnLst>
  </p:timing>
  <p:txStyles>
    <p:titleStyle>
      <a:lvl1pPr algn="r" defTabSz="914400" rtl="1" eaLnBrk="1" latinLnBrk="0" hangingPunct="1">
        <a:spcBef>
          <a:spcPct val="0"/>
        </a:spcBef>
        <a:buNone/>
        <a:defRPr sz="3200" kern="1200">
          <a:solidFill>
            <a:srgbClr val="C1D83B"/>
          </a:solidFill>
          <a:latin typeface="+mj-lt"/>
          <a:ea typeface="+mj-ea"/>
          <a:cs typeface="+mn-cs"/>
        </a:defRPr>
      </a:lvl1pPr>
    </p:titleStyle>
    <p:bodyStyle>
      <a:lvl1pPr marL="342900" indent="-342900" algn="r" defTabSz="914400" rtl="1" eaLnBrk="1" latinLnBrk="0" hangingPunct="1">
        <a:spcBef>
          <a:spcPct val="20000"/>
        </a:spcBef>
        <a:buFont typeface="Arial" pitchFamily="34" charset="0"/>
        <a:buChar char="•"/>
        <a:defRPr sz="2400" kern="1200">
          <a:solidFill>
            <a:schemeClr val="bg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000" kern="1200">
          <a:solidFill>
            <a:schemeClr val="bg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000" kern="1200">
          <a:solidFill>
            <a:schemeClr val="bg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ec.europa.eu/health/files/gdp/2014-04_qas_.pdf"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eur-lex.europa.eu/LexUriServ/LexUriServ.do?uri=OJ:C:2013:343:0001:0014:EN:PDF"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3.xml"/><Relationship Id="rId1" Type="http://schemas.openxmlformats.org/officeDocument/2006/relationships/themeOverride" Target="../theme/themeOverride2.xml"/></Relationships>
</file>

<file path=ppt/slides/_rels/slide5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3.xml"/><Relationship Id="rId1" Type="http://schemas.openxmlformats.org/officeDocument/2006/relationships/themeOverride" Target="../theme/themeOverride3.xml"/></Relationships>
</file>

<file path=ppt/slides/_rels/slide5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3.xml"/><Relationship Id="rId1" Type="http://schemas.openxmlformats.org/officeDocument/2006/relationships/themeOverride" Target="../theme/themeOverride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3" Type="http://schemas.openxmlformats.org/officeDocument/2006/relationships/hyperlink" Target="&#1492;&#1495;&#1494;&#1512;&#1493;&#1514;%20&#1513;&#1500;%20&#1514;&#1499;&#1513;&#1497;&#1512;&#1497;&#1501;%20&#1489;&#1511;&#1497;&#1512;&#1493;&#1512;%20&#1493;&#1489;&#1496;&#1502;&#1508;&#1512;&#1496;&#1493;&#1512;&#1514;%20&#1495;&#1491;&#1512;%20MHRA.pdf" TargetMode="External"/><Relationship Id="rId2" Type="http://schemas.openxmlformats.org/officeDocument/2006/relationships/hyperlink" Target="&#1513;&#1488;&#1500;&#1493;&#1514;%20&#1493;&#1514;&#1513;&#1493;&#1489;&#1493;&#1514;%20&#1489;&#1504;&#1493;&#1513;&#1488;%20GDP.pdf"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normAutofit/>
          </a:bodyPr>
          <a:lstStyle/>
          <a:p>
            <a:pPr rtl="1"/>
            <a:r>
              <a:rPr lang="en-US" dirty="0" smtClean="0">
                <a:solidFill>
                  <a:srgbClr val="FFFF00"/>
                </a:solidFill>
                <a:latin typeface="Narkisim" pitchFamily="34" charset="-79"/>
                <a:cs typeface="Narkisim" pitchFamily="34" charset="-79"/>
              </a:rPr>
              <a:t>GDP</a:t>
            </a:r>
            <a:r>
              <a:rPr lang="he-IL" dirty="0" smtClean="0">
                <a:solidFill>
                  <a:srgbClr val="FFFF00"/>
                </a:solidFill>
                <a:latin typeface="Narkisim" pitchFamily="34" charset="-79"/>
                <a:cs typeface="Narkisim" pitchFamily="34" charset="-79"/>
              </a:rPr>
              <a:t> במדינת ישראל </a:t>
            </a:r>
            <a:br>
              <a:rPr lang="he-IL" dirty="0" smtClean="0">
                <a:solidFill>
                  <a:srgbClr val="FFFF00"/>
                </a:solidFill>
                <a:latin typeface="Narkisim" pitchFamily="34" charset="-79"/>
                <a:cs typeface="Narkisim" pitchFamily="34" charset="-79"/>
              </a:rPr>
            </a:br>
            <a:r>
              <a:rPr lang="he-IL" dirty="0" smtClean="0">
                <a:solidFill>
                  <a:srgbClr val="FFFF00"/>
                </a:solidFill>
                <a:latin typeface="Narkisim" pitchFamily="34" charset="-79"/>
                <a:cs typeface="Narkisim" pitchFamily="34" charset="-79"/>
              </a:rPr>
              <a:t>יוני 2014</a:t>
            </a:r>
            <a:endParaRPr lang="en-US" dirty="0">
              <a:solidFill>
                <a:srgbClr val="FFFF00"/>
              </a:solidFill>
              <a:latin typeface="Narkisim" pitchFamily="34" charset="-79"/>
              <a:cs typeface="Narkisim" pitchFamily="34" charset="-79"/>
            </a:endParaRPr>
          </a:p>
        </p:txBody>
      </p:sp>
      <p:pic>
        <p:nvPicPr>
          <p:cNvPr id="2050" name="Picture 2"/>
          <p:cNvPicPr>
            <a:picLocks noChangeAspect="1" noChangeArrowheads="1"/>
          </p:cNvPicPr>
          <p:nvPr/>
        </p:nvPicPr>
        <p:blipFill>
          <a:blip r:embed="rId4"/>
          <a:srcRect/>
          <a:stretch>
            <a:fillRect/>
          </a:stretch>
        </p:blipFill>
        <p:spPr bwMode="auto">
          <a:xfrm>
            <a:off x="152400" y="152400"/>
            <a:ext cx="889000" cy="850900"/>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676400"/>
            <a:ext cx="8229600" cy="533400"/>
          </a:xfrm>
        </p:spPr>
        <p:txBody>
          <a:bodyPr>
            <a:noAutofit/>
          </a:bodyPr>
          <a:lstStyle/>
          <a:p>
            <a:pPr lvl="2" algn="r" rtl="0">
              <a:spcBef>
                <a:spcPct val="0"/>
              </a:spcBef>
            </a:pPr>
            <a:r>
              <a:rPr lang="he-IL" sz="3200" b="1" u="sng" dirty="0" smtClean="0">
                <a:solidFill>
                  <a:srgbClr val="FFFF00"/>
                </a:solidFill>
              </a:rPr>
              <a:t>עסקים </a:t>
            </a:r>
            <a:r>
              <a:rPr lang="he-IL" sz="3200" b="1" u="sng" dirty="0" smtClean="0">
                <a:solidFill>
                  <a:srgbClr val="FF0000"/>
                </a:solidFill>
              </a:rPr>
              <a:t>שאינם</a:t>
            </a:r>
            <a:r>
              <a:rPr lang="he-IL" sz="3200" b="1" u="sng" dirty="0" smtClean="0">
                <a:solidFill>
                  <a:srgbClr val="FFFF00"/>
                </a:solidFill>
              </a:rPr>
              <a:t> מחזיקים באישור יצרן/יבואן: </a:t>
            </a:r>
            <a:r>
              <a:rPr lang="en-US" sz="3200" b="1" u="sng" dirty="0" smtClean="0">
                <a:solidFill>
                  <a:srgbClr val="FFFF00"/>
                </a:solidFill>
              </a:rPr>
              <a:t/>
            </a:r>
            <a:br>
              <a:rPr lang="en-US" sz="3200" b="1" u="sng" dirty="0" smtClean="0">
                <a:solidFill>
                  <a:srgbClr val="FFFF00"/>
                </a:solidFill>
              </a:rPr>
            </a:br>
            <a:endParaRPr lang="he-IL" sz="3200" b="1" dirty="0">
              <a:solidFill>
                <a:srgbClr val="FFFF00"/>
              </a:solidFill>
            </a:endParaRPr>
          </a:p>
        </p:txBody>
      </p:sp>
      <p:sp>
        <p:nvSpPr>
          <p:cNvPr id="3" name="מציין מיקום תוכן 2"/>
          <p:cNvSpPr>
            <a:spLocks noGrp="1"/>
          </p:cNvSpPr>
          <p:nvPr>
            <p:ph idx="1"/>
          </p:nvPr>
        </p:nvSpPr>
        <p:spPr>
          <a:xfrm>
            <a:off x="457200" y="2057400"/>
            <a:ext cx="8229600" cy="4179912"/>
          </a:xfrm>
        </p:spPr>
        <p:txBody>
          <a:bodyPr>
            <a:normAutofit fontScale="70000" lnSpcReduction="20000"/>
          </a:bodyPr>
          <a:lstStyle/>
          <a:p>
            <a:pPr algn="r" rtl="1"/>
            <a:r>
              <a:rPr lang="he-IL" b="1" dirty="0"/>
              <a:t> </a:t>
            </a:r>
            <a:r>
              <a:rPr lang="he-IL" sz="4900" dirty="0" smtClean="0"/>
              <a:t>ביקורות </a:t>
            </a:r>
            <a:r>
              <a:rPr lang="he-IL" sz="4900" dirty="0"/>
              <a:t>יתבצעו בעסק חדש, או  בעקבות בקשה  של עסק קיים </a:t>
            </a:r>
            <a:r>
              <a:rPr lang="he-IL" sz="4900" dirty="0" smtClean="0"/>
              <a:t>לקבל אישור או בעקבות בקשה לביצוע </a:t>
            </a:r>
            <a:r>
              <a:rPr lang="he-IL" sz="4900" dirty="0"/>
              <a:t>שינוי במבנה או באופי הפעילות,   ועל פי צורך  בעקבות תלונות, החזרות מהשוק, או חשד לתכשיר מזויף. כן יתקיימו בעסק ביקורות שגרתיות על בסיס תקופתי. </a:t>
            </a:r>
            <a:endParaRPr lang="en-US" sz="4900" dirty="0"/>
          </a:p>
          <a:p>
            <a:pPr algn="r" rtl="1"/>
            <a:r>
              <a:rPr lang="en-US" sz="4900" dirty="0"/>
              <a:t> </a:t>
            </a:r>
            <a:r>
              <a:rPr lang="he-IL" sz="4900" dirty="0" smtClean="0"/>
              <a:t>תעודת ה-</a:t>
            </a:r>
            <a:r>
              <a:rPr lang="en-US" sz="4900" dirty="0" smtClean="0"/>
              <a:t>GDP</a:t>
            </a:r>
            <a:r>
              <a:rPr lang="he-IL" sz="4900" dirty="0" smtClean="0"/>
              <a:t> תינתן על </a:t>
            </a:r>
            <a:r>
              <a:rPr lang="he-IL" sz="4900" dirty="0"/>
              <a:t>ידי הרוקח המחוזי. </a:t>
            </a:r>
            <a:endParaRPr lang="en-US" sz="4900" dirty="0"/>
          </a:p>
          <a:p>
            <a:pPr algn="r" rtl="1"/>
            <a:endParaRPr lang="he-IL" sz="4900"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30514817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u="sng" dirty="0">
                <a:solidFill>
                  <a:srgbClr val="FFFF00"/>
                </a:solidFill>
              </a:rPr>
              <a:t>עסקים ה</a:t>
            </a:r>
            <a:r>
              <a:rPr lang="he-IL" u="sng" dirty="0" smtClean="0">
                <a:solidFill>
                  <a:srgbClr val="FFFF00"/>
                </a:solidFill>
              </a:rPr>
              <a:t>מחזיקים </a:t>
            </a:r>
            <a:r>
              <a:rPr lang="he-IL" u="sng" dirty="0">
                <a:solidFill>
                  <a:srgbClr val="FFFF00"/>
                </a:solidFill>
              </a:rPr>
              <a:t>באישור יצרן/יבואן:</a:t>
            </a:r>
            <a:endParaRPr lang="he-IL" dirty="0"/>
          </a:p>
        </p:txBody>
      </p:sp>
      <p:sp>
        <p:nvSpPr>
          <p:cNvPr id="3" name="מציין מיקום תוכן 2"/>
          <p:cNvSpPr>
            <a:spLocks noGrp="1"/>
          </p:cNvSpPr>
          <p:nvPr>
            <p:ph idx="1"/>
          </p:nvPr>
        </p:nvSpPr>
        <p:spPr/>
        <p:txBody>
          <a:bodyPr>
            <a:normAutofit/>
          </a:bodyPr>
          <a:lstStyle/>
          <a:p>
            <a:pPr algn="r" rtl="1"/>
            <a:r>
              <a:rPr lang="he-IL" sz="3200" dirty="0"/>
              <a:t>בעלי אישור יצרן/יבואן נבדקים לעמידה בעקרונות ה-</a:t>
            </a:r>
            <a:r>
              <a:rPr lang="en-US" sz="3200" dirty="0"/>
              <a:t>GDP</a:t>
            </a:r>
            <a:r>
              <a:rPr lang="he-IL" sz="3200" dirty="0"/>
              <a:t>  המפורטים במסמך זה במסגרת ביקורות ה- </a:t>
            </a:r>
            <a:r>
              <a:rPr lang="en-US" sz="3200" dirty="0"/>
              <a:t>  GMP</a:t>
            </a:r>
            <a:r>
              <a:rPr lang="he-IL" sz="3200" dirty="0"/>
              <a:t>(</a:t>
            </a:r>
            <a:r>
              <a:rPr lang="en-US" sz="3200" dirty="0"/>
              <a:t>Good Manufacturing Practice</a:t>
            </a:r>
            <a:r>
              <a:rPr lang="he-IL" sz="3200" dirty="0"/>
              <a:t>) המתקיימות במתקניהם. ביקורות אלה יבוצעו בכפוף לנוהל </a:t>
            </a:r>
            <a:r>
              <a:rPr lang="en-US" sz="3200" dirty="0"/>
              <a:t>GMP-055 </a:t>
            </a:r>
            <a:r>
              <a:rPr lang="he-IL" sz="3200" dirty="0" smtClean="0"/>
              <a:t> הוצאת </a:t>
            </a:r>
            <a:r>
              <a:rPr lang="he-IL" sz="3200" dirty="0"/>
              <a:t>אישור יצרן/יבואן תכשירים רפואיים.</a:t>
            </a:r>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17603326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52400" y="1828800"/>
            <a:ext cx="8839200" cy="4408512"/>
          </a:xfrm>
        </p:spPr>
        <p:txBody>
          <a:bodyPr>
            <a:noAutofit/>
          </a:bodyPr>
          <a:lstStyle/>
          <a:p>
            <a:pPr marL="87313" lvl="2" indent="0" algn="r" rtl="1">
              <a:buNone/>
            </a:pPr>
            <a:r>
              <a:rPr lang="he-IL" sz="3200" b="0" dirty="0" smtClean="0"/>
              <a:t>העוסקים </a:t>
            </a:r>
            <a:r>
              <a:rPr lang="he-IL" sz="3200" b="0" dirty="0" smtClean="0"/>
              <a:t>בפעולות הפצה יעבדו על פי העקרונות </a:t>
            </a:r>
            <a:r>
              <a:rPr lang="he-IL" sz="3200" b="0" dirty="0"/>
              <a:t>המפורטים בפרקים 1-9 של מדריך ה-</a:t>
            </a:r>
            <a:r>
              <a:rPr lang="en-US" sz="3200" b="0" dirty="0"/>
              <a:t>GDP</a:t>
            </a:r>
            <a:r>
              <a:rPr lang="he-IL" sz="3200" b="0" dirty="0"/>
              <a:t> האירופאי </a:t>
            </a:r>
            <a:r>
              <a:rPr lang="he-IL" sz="3200" b="0" dirty="0" smtClean="0"/>
              <a:t>למעט </a:t>
            </a:r>
            <a:r>
              <a:rPr lang="he-IL" sz="3200" b="0" dirty="0"/>
              <a:t>סעיפים 2.2 </a:t>
            </a:r>
            <a:r>
              <a:rPr lang="he-IL" sz="3200" b="0" dirty="0" smtClean="0"/>
              <a:t>, </a:t>
            </a:r>
            <a:r>
              <a:rPr lang="he-IL" sz="3200" b="0" dirty="0"/>
              <a:t>5.1, 5.6 ו- 5.9  </a:t>
            </a:r>
            <a:r>
              <a:rPr lang="he-IL" sz="3200" b="0" dirty="0" smtClean="0"/>
              <a:t>שיוזכרו בהמשך.</a:t>
            </a:r>
            <a:endParaRPr lang="he-IL" sz="3200" b="0" dirty="0" smtClean="0"/>
          </a:p>
          <a:p>
            <a:pPr marL="87313" lvl="2" indent="0" algn="r" rtl="1">
              <a:buNone/>
            </a:pPr>
            <a:r>
              <a:rPr lang="he-IL" sz="3200" dirty="0" smtClean="0"/>
              <a:t>בכל </a:t>
            </a:r>
            <a:r>
              <a:rPr lang="he-IL" sz="3200" dirty="0"/>
              <a:t>מקום בו </a:t>
            </a:r>
            <a:r>
              <a:rPr lang="he-IL" sz="3200" dirty="0" smtClean="0"/>
              <a:t>מוזכר במדריך </a:t>
            </a:r>
            <a:r>
              <a:rPr lang="he-IL" sz="3200" dirty="0"/>
              <a:t>האירופאי המונח </a:t>
            </a:r>
            <a:r>
              <a:rPr lang="en-US" sz="3200" dirty="0"/>
              <a:t>   wholesale distribution authorization </a:t>
            </a:r>
            <a:r>
              <a:rPr lang="he-IL" sz="3200" dirty="0"/>
              <a:t>, הכוונה בנוהל זה היא לתעודת </a:t>
            </a:r>
            <a:r>
              <a:rPr lang="en-US" sz="3200" dirty="0"/>
              <a:t>GDP</a:t>
            </a:r>
            <a:r>
              <a:rPr lang="he-IL" sz="3200" dirty="0"/>
              <a:t> או תעודת </a:t>
            </a:r>
            <a:r>
              <a:rPr lang="en-US" sz="3200" dirty="0"/>
              <a:t>GMP</a:t>
            </a:r>
            <a:r>
              <a:rPr lang="he-IL" sz="3200" dirty="0"/>
              <a:t> לפי העניין.</a:t>
            </a:r>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15056999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524000"/>
            <a:ext cx="8229600" cy="864096"/>
          </a:xfrm>
        </p:spPr>
        <p:txBody>
          <a:bodyPr>
            <a:normAutofit fontScale="90000"/>
          </a:bodyPr>
          <a:lstStyle/>
          <a:p>
            <a:pPr algn="r" rtl="1"/>
            <a:r>
              <a:rPr lang="he-IL" dirty="0" smtClean="0"/>
              <a:t/>
            </a:r>
            <a:br>
              <a:rPr lang="he-IL" dirty="0" smtClean="0"/>
            </a:br>
            <a:r>
              <a:rPr lang="he-IL" dirty="0" smtClean="0">
                <a:solidFill>
                  <a:srgbClr val="FFFF00"/>
                </a:solidFill>
              </a:rPr>
              <a:t>נוהל </a:t>
            </a:r>
            <a:r>
              <a:rPr lang="he-IL" dirty="0">
                <a:solidFill>
                  <a:srgbClr val="FFFF00"/>
                </a:solidFill>
              </a:rPr>
              <a:t>ה-</a:t>
            </a:r>
            <a:r>
              <a:rPr lang="en-US" dirty="0">
                <a:solidFill>
                  <a:srgbClr val="FFFF00"/>
                </a:solidFill>
              </a:rPr>
              <a:t>GDP</a:t>
            </a:r>
            <a:r>
              <a:rPr lang="he-IL" dirty="0">
                <a:solidFill>
                  <a:srgbClr val="FFFF00"/>
                </a:solidFill>
              </a:rPr>
              <a:t> חופף את </a:t>
            </a:r>
            <a:r>
              <a:rPr lang="he-IL" dirty="0" smtClean="0">
                <a:solidFill>
                  <a:srgbClr val="FFFF00"/>
                </a:solidFill>
              </a:rPr>
              <a:t>הפרקים </a:t>
            </a:r>
            <a:r>
              <a:rPr lang="he-IL" dirty="0">
                <a:solidFill>
                  <a:srgbClr val="FFFF00"/>
                </a:solidFill>
              </a:rPr>
              <a:t>הנמצאים תחת </a:t>
            </a:r>
            <a:r>
              <a:rPr lang="en-US" dirty="0">
                <a:solidFill>
                  <a:srgbClr val="FFFF00"/>
                </a:solidFill>
              </a:rPr>
              <a:t>GMP</a:t>
            </a:r>
            <a:r>
              <a:rPr lang="he-IL" dirty="0">
                <a:solidFill>
                  <a:srgbClr val="FFFF00"/>
                </a:solidFill>
              </a:rPr>
              <a:t> אך יש לו פרקים ייחודיים:</a:t>
            </a:r>
            <a:r>
              <a:rPr lang="he-IL" dirty="0"/>
              <a:t/>
            </a:r>
            <a:br>
              <a:rPr lang="he-IL" dirty="0"/>
            </a:br>
            <a:endParaRPr lang="he-IL" dirty="0"/>
          </a:p>
        </p:txBody>
      </p:sp>
      <p:sp>
        <p:nvSpPr>
          <p:cNvPr id="3" name="מציין מיקום תוכן 2"/>
          <p:cNvSpPr>
            <a:spLocks noGrp="1"/>
          </p:cNvSpPr>
          <p:nvPr>
            <p:ph idx="1"/>
          </p:nvPr>
        </p:nvSpPr>
        <p:spPr>
          <a:xfrm>
            <a:off x="0" y="2420888"/>
            <a:ext cx="9067800" cy="4437112"/>
          </a:xfrm>
        </p:spPr>
        <p:txBody>
          <a:bodyPr>
            <a:normAutofit fontScale="85000" lnSpcReduction="20000"/>
          </a:bodyPr>
          <a:lstStyle/>
          <a:p>
            <a:pPr marL="0" indent="0" algn="l">
              <a:buNone/>
            </a:pPr>
            <a:r>
              <a:rPr lang="en-US" sz="2900" dirty="0" smtClean="0"/>
              <a:t>Chapter </a:t>
            </a:r>
            <a:r>
              <a:rPr lang="en-US" sz="2900" dirty="0"/>
              <a:t>1 Quality Management.</a:t>
            </a:r>
            <a:br>
              <a:rPr lang="en-US" sz="2900" dirty="0"/>
            </a:br>
            <a:r>
              <a:rPr lang="en-US" sz="2900" dirty="0"/>
              <a:t>Chapter 2 Personnel</a:t>
            </a:r>
            <a:br>
              <a:rPr lang="en-US" sz="2900" dirty="0"/>
            </a:br>
            <a:r>
              <a:rPr lang="en-US" sz="2900" dirty="0"/>
              <a:t>Chapter 3 Premises and Equipment</a:t>
            </a:r>
            <a:br>
              <a:rPr lang="en-US" sz="2900" dirty="0"/>
            </a:br>
            <a:r>
              <a:rPr lang="en-US" sz="2900" dirty="0"/>
              <a:t>Chapter 4 Documentation</a:t>
            </a:r>
            <a:br>
              <a:rPr lang="en-US" sz="2900" dirty="0"/>
            </a:br>
            <a:r>
              <a:rPr lang="en-US" sz="2900" dirty="0"/>
              <a:t>Chapter 5 Operations</a:t>
            </a:r>
            <a:br>
              <a:rPr lang="en-US" sz="2900" dirty="0"/>
            </a:br>
            <a:r>
              <a:rPr lang="en-US" sz="2900" dirty="0"/>
              <a:t>Chapter 6 Complaints, Returns, Suspected </a:t>
            </a:r>
            <a:r>
              <a:rPr lang="en-US" sz="2900" dirty="0">
                <a:solidFill>
                  <a:srgbClr val="FFC000"/>
                </a:solidFill>
              </a:rPr>
              <a:t>Falsified Medicinal </a:t>
            </a:r>
            <a:r>
              <a:rPr lang="en-US" sz="2900" dirty="0"/>
              <a:t>Products and Medicinal Product Recalls</a:t>
            </a:r>
            <a:br>
              <a:rPr lang="en-US" sz="2900" dirty="0"/>
            </a:br>
            <a:r>
              <a:rPr lang="en-US" sz="2900" dirty="0"/>
              <a:t>Chapter 7 Outsourced Activities</a:t>
            </a:r>
            <a:br>
              <a:rPr lang="en-US" sz="2900" dirty="0"/>
            </a:br>
            <a:r>
              <a:rPr lang="en-US" sz="2900" dirty="0"/>
              <a:t>Chapter 8 Self-Inspections</a:t>
            </a:r>
            <a:br>
              <a:rPr lang="en-US" sz="2900" dirty="0"/>
            </a:br>
            <a:r>
              <a:rPr lang="en-US" sz="2900" dirty="0">
                <a:solidFill>
                  <a:srgbClr val="FFC000"/>
                </a:solidFill>
              </a:rPr>
              <a:t>Chapter 9</a:t>
            </a:r>
            <a:r>
              <a:rPr lang="en-US" sz="2900" dirty="0"/>
              <a:t> </a:t>
            </a:r>
            <a:r>
              <a:rPr lang="en-US" sz="2900" b="1" dirty="0">
                <a:solidFill>
                  <a:srgbClr val="FFC000"/>
                </a:solidFill>
              </a:rPr>
              <a:t>Transportation</a:t>
            </a:r>
            <a:br>
              <a:rPr lang="en-US" sz="2900" b="1" dirty="0">
                <a:solidFill>
                  <a:srgbClr val="FFC000"/>
                </a:solidFill>
              </a:rPr>
            </a:br>
            <a:r>
              <a:rPr lang="en-US" sz="2900" b="1" dirty="0">
                <a:solidFill>
                  <a:srgbClr val="FFC000"/>
                </a:solidFill>
              </a:rPr>
              <a:t>Chapter 10 Specific Provisions for Brokers </a:t>
            </a:r>
            <a:endParaRPr lang="he-IL" sz="2900" b="1" dirty="0" smtClean="0">
              <a:solidFill>
                <a:srgbClr val="FFC000"/>
              </a:solidFill>
            </a:endParaRPr>
          </a:p>
          <a:p>
            <a:pPr marL="0" indent="0" algn="r" rtl="1">
              <a:buNone/>
            </a:pPr>
            <a:endParaRPr lang="he-IL" dirty="0"/>
          </a:p>
          <a:p>
            <a:pPr algn="r" rtl="1"/>
            <a:r>
              <a:rPr lang="en-US" dirty="0">
                <a:hlinkClick r:id="rId2"/>
              </a:rPr>
              <a:t>http://ec.europa.eu/health/files/gdp/2014-04_qas_.</a:t>
            </a:r>
            <a:r>
              <a:rPr lang="en-US" dirty="0" smtClean="0">
                <a:hlinkClick r:id="rId2"/>
              </a:rPr>
              <a:t>pdf</a:t>
            </a:r>
            <a:endParaRPr lang="he-IL" dirty="0" smtClean="0"/>
          </a:p>
          <a:p>
            <a:pPr algn="r" rtl="1"/>
            <a:endParaRPr lang="he-IL" dirty="0"/>
          </a:p>
        </p:txBody>
      </p:sp>
    </p:spTree>
    <p:extLst>
      <p:ext uri="{BB962C8B-B14F-4D97-AF65-F5344CB8AC3E}">
        <p14:creationId xmlns:p14="http://schemas.microsoft.com/office/powerpoint/2010/main" val="36585721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rtl="1"/>
            <a:r>
              <a:rPr lang="he-IL" dirty="0" smtClean="0">
                <a:solidFill>
                  <a:srgbClr val="FFFF00"/>
                </a:solidFill>
              </a:rPr>
              <a:t/>
            </a:r>
            <a:br>
              <a:rPr lang="he-IL" dirty="0" smtClean="0">
                <a:solidFill>
                  <a:srgbClr val="FFFF00"/>
                </a:solidFill>
              </a:rPr>
            </a:br>
            <a:r>
              <a:rPr lang="he-IL" dirty="0" smtClean="0">
                <a:solidFill>
                  <a:srgbClr val="FFFF00"/>
                </a:solidFill>
              </a:rPr>
              <a:t>פרק 1.1</a:t>
            </a:r>
            <a:r>
              <a:rPr lang="he-IL" dirty="0">
                <a:solidFill>
                  <a:srgbClr val="FFFF00"/>
                </a:solidFill>
              </a:rPr>
              <a:t>: מערכת איכות</a:t>
            </a:r>
            <a:r>
              <a:rPr lang="en-US" dirty="0">
                <a:solidFill>
                  <a:srgbClr val="FFFF00"/>
                </a:solidFill>
              </a:rPr>
              <a:t/>
            </a:r>
            <a:br>
              <a:rPr lang="en-US" dirty="0">
                <a:solidFill>
                  <a:srgbClr val="FFFF00"/>
                </a:solidFill>
              </a:rPr>
            </a:br>
            <a:r>
              <a:rPr lang="en-US" dirty="0"/>
              <a:t/>
            </a:r>
            <a:br>
              <a:rPr lang="en-US" dirty="0"/>
            </a:br>
            <a:endParaRPr lang="he-IL" dirty="0"/>
          </a:p>
        </p:txBody>
      </p:sp>
      <p:sp>
        <p:nvSpPr>
          <p:cNvPr id="3" name="מציין מיקום תוכן 2"/>
          <p:cNvSpPr>
            <a:spLocks noGrp="1"/>
          </p:cNvSpPr>
          <p:nvPr>
            <p:ph idx="1"/>
          </p:nvPr>
        </p:nvSpPr>
        <p:spPr>
          <a:xfrm>
            <a:off x="120162" y="1981200"/>
            <a:ext cx="8991600" cy="4572000"/>
          </a:xfrm>
        </p:spPr>
        <p:txBody>
          <a:bodyPr>
            <a:normAutofit lnSpcReduction="10000"/>
          </a:bodyPr>
          <a:lstStyle/>
          <a:p>
            <a:pPr algn="r" rtl="1"/>
            <a:r>
              <a:rPr lang="he-IL" sz="3000" dirty="0" smtClean="0"/>
              <a:t>למפיץ </a:t>
            </a:r>
            <a:r>
              <a:rPr lang="he-IL" sz="3000" dirty="0"/>
              <a:t>תהיה מערכת </a:t>
            </a:r>
            <a:r>
              <a:rPr lang="he-IL" sz="3000" dirty="0" smtClean="0"/>
              <a:t>איכות  בהשתתפות, מחויבות והובלה פעילה של ההנהלה.</a:t>
            </a:r>
          </a:p>
          <a:p>
            <a:pPr algn="r" rtl="1"/>
            <a:r>
              <a:rPr lang="he-IL" sz="3200" dirty="0"/>
              <a:t>ההנהלה תבטיח כי למערכת האיכות יש משאבים מספקים מבחינת מספר אנשים, מתקנים וציוד מתאימים. </a:t>
            </a:r>
            <a:endParaRPr lang="he-IL" sz="3000" dirty="0" smtClean="0"/>
          </a:p>
          <a:p>
            <a:pPr algn="r" rtl="1"/>
            <a:r>
              <a:rPr lang="he-IL" sz="3000" dirty="0" smtClean="0"/>
              <a:t>כל </a:t>
            </a:r>
            <a:r>
              <a:rPr lang="he-IL" sz="3000" dirty="0"/>
              <a:t>פעילויות ההפצה יוגדרו בבירור ויעברו סקירה באופן שיטתי.</a:t>
            </a:r>
            <a:endParaRPr lang="en-US" sz="3000" dirty="0"/>
          </a:p>
          <a:p>
            <a:pPr algn="r" rtl="1"/>
            <a:r>
              <a:rPr lang="he-IL" sz="3000" dirty="0" smtClean="0"/>
              <a:t>המערכת נדרשת להצדיק </a:t>
            </a:r>
            <a:r>
              <a:rPr lang="he-IL" sz="3000" dirty="0"/>
              <a:t>את אופן הטיפול בשלבים קריטיים בתהליך ההפצה ובשינויים </a:t>
            </a:r>
            <a:r>
              <a:rPr lang="he-IL" sz="3000" dirty="0" smtClean="0"/>
              <a:t>מהותיים וכן נדרשת לתקף שלבים במידה </a:t>
            </a:r>
            <a:r>
              <a:rPr lang="he-IL" sz="3000" dirty="0"/>
              <a:t>וישים.</a:t>
            </a:r>
            <a:endParaRPr lang="en-US" sz="3000" dirty="0"/>
          </a:p>
          <a:p>
            <a:endParaRPr lang="he-IL" dirty="0"/>
          </a:p>
        </p:txBody>
      </p:sp>
    </p:spTree>
    <p:extLst>
      <p:ext uri="{BB962C8B-B14F-4D97-AF65-F5344CB8AC3E}">
        <p14:creationId xmlns:p14="http://schemas.microsoft.com/office/powerpoint/2010/main" val="30271044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dirty="0" smtClean="0"/>
              <a:t>1.1.2 </a:t>
            </a:r>
            <a:r>
              <a:rPr lang="he-IL" dirty="0"/>
              <a:t>מערכת איכות</a:t>
            </a:r>
            <a:r>
              <a:rPr lang="en-US" dirty="0"/>
              <a:t/>
            </a:r>
            <a:br>
              <a:rPr lang="en-US" dirty="0"/>
            </a:br>
            <a:endParaRPr lang="he-IL" dirty="0"/>
          </a:p>
        </p:txBody>
      </p:sp>
      <p:sp>
        <p:nvSpPr>
          <p:cNvPr id="3" name="מציין מיקום תוכן 2"/>
          <p:cNvSpPr>
            <a:spLocks noGrp="1"/>
          </p:cNvSpPr>
          <p:nvPr>
            <p:ph idx="1"/>
          </p:nvPr>
        </p:nvSpPr>
        <p:spPr>
          <a:xfrm>
            <a:off x="76200" y="1981200"/>
            <a:ext cx="8991600" cy="4800600"/>
          </a:xfrm>
        </p:spPr>
        <p:txBody>
          <a:bodyPr>
            <a:normAutofit/>
          </a:bodyPr>
          <a:lstStyle/>
          <a:p>
            <a:pPr algn="r" rtl="1"/>
            <a:r>
              <a:rPr lang="he-IL" sz="3600" dirty="0" smtClean="0"/>
              <a:t>ההנהלה </a:t>
            </a:r>
            <a:r>
              <a:rPr lang="he-IL" sz="3600" dirty="0"/>
              <a:t>תמנה אדם </a:t>
            </a:r>
            <a:r>
              <a:rPr lang="he-IL" sz="3600" dirty="0" smtClean="0"/>
              <a:t>שיתחזק את מערכת </a:t>
            </a:r>
            <a:r>
              <a:rPr lang="he-IL" sz="3600" dirty="0"/>
              <a:t>האיכות. במסמך </a:t>
            </a:r>
            <a:r>
              <a:rPr lang="he-IL" sz="3600" dirty="0" smtClean="0"/>
              <a:t>האירופאי הנושא </a:t>
            </a:r>
            <a:r>
              <a:rPr lang="he-IL" sz="3600" dirty="0"/>
              <a:t>בתפקיד </a:t>
            </a:r>
            <a:r>
              <a:rPr lang="he-IL" sz="3600" dirty="0" smtClean="0"/>
              <a:t>נקרא </a:t>
            </a:r>
            <a:r>
              <a:rPr lang="en-US" sz="3600" dirty="0" smtClean="0"/>
              <a:t>Responsible Person</a:t>
            </a:r>
            <a:r>
              <a:rPr lang="he-IL" sz="3600" dirty="0" smtClean="0"/>
              <a:t>. בנוהל הישראלי התפקיד חולק בין מנהל האיכות לרוקח האחראי, כאשר בארגונים קטנים יכול להיות אותו אדם.</a:t>
            </a:r>
          </a:p>
          <a:p>
            <a:pPr algn="r"/>
            <a:endParaRPr lang="he-IL" dirty="0"/>
          </a:p>
        </p:txBody>
      </p:sp>
    </p:spTree>
    <p:extLst>
      <p:ext uri="{BB962C8B-B14F-4D97-AF65-F5344CB8AC3E}">
        <p14:creationId xmlns:p14="http://schemas.microsoft.com/office/powerpoint/2010/main" val="2889698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76200" y="1600200"/>
            <a:ext cx="9220200" cy="4637112"/>
          </a:xfrm>
        </p:spPr>
        <p:txBody>
          <a:bodyPr>
            <a:normAutofit/>
          </a:bodyPr>
          <a:lstStyle/>
          <a:p>
            <a:pPr algn="r" rtl="1"/>
            <a:r>
              <a:rPr lang="he-IL" dirty="0"/>
              <a:t>מערכת האיכות תבטיח:</a:t>
            </a:r>
            <a:endParaRPr lang="en-US" dirty="0"/>
          </a:p>
          <a:p>
            <a:pPr lvl="0" algn="r" rtl="1"/>
            <a:r>
              <a:rPr lang="he-IL" b="1" dirty="0" smtClean="0">
                <a:solidFill>
                  <a:srgbClr val="FFC000"/>
                </a:solidFill>
              </a:rPr>
              <a:t>שתכשירים מופצים על פי דרישות </a:t>
            </a:r>
            <a:r>
              <a:rPr lang="he-IL" b="1" dirty="0">
                <a:solidFill>
                  <a:srgbClr val="FFC000"/>
                </a:solidFill>
              </a:rPr>
              <a:t>ה-</a:t>
            </a:r>
            <a:r>
              <a:rPr lang="en-US" b="1" dirty="0">
                <a:solidFill>
                  <a:srgbClr val="FFC000"/>
                </a:solidFill>
              </a:rPr>
              <a:t>GDP</a:t>
            </a:r>
            <a:r>
              <a:rPr lang="he-IL" b="1" dirty="0">
                <a:solidFill>
                  <a:srgbClr val="FFC000"/>
                </a:solidFill>
              </a:rPr>
              <a:t>.</a:t>
            </a:r>
            <a:endParaRPr lang="en-US" b="1" dirty="0">
              <a:solidFill>
                <a:srgbClr val="FFC000"/>
              </a:solidFill>
            </a:endParaRPr>
          </a:p>
          <a:p>
            <a:pPr lvl="0" algn="r" rtl="1"/>
            <a:r>
              <a:rPr lang="he-IL" dirty="0"/>
              <a:t>אחריות ההנהלה מוגדרת בבירור.</a:t>
            </a:r>
            <a:endParaRPr lang="en-US" dirty="0"/>
          </a:p>
          <a:p>
            <a:pPr lvl="0" algn="r" rtl="1"/>
            <a:r>
              <a:rPr lang="he-IL" b="1" dirty="0">
                <a:solidFill>
                  <a:srgbClr val="FFC000"/>
                </a:solidFill>
              </a:rPr>
              <a:t>תכשירים נשלחים ליעד הנכון בזמן סביר.</a:t>
            </a:r>
            <a:endParaRPr lang="en-US" b="1" dirty="0">
              <a:solidFill>
                <a:srgbClr val="FFC000"/>
              </a:solidFill>
            </a:endParaRPr>
          </a:p>
          <a:p>
            <a:pPr lvl="0" algn="r" rtl="1"/>
            <a:r>
              <a:rPr lang="he-IL" dirty="0"/>
              <a:t>תיעוד מתבצע בזמן אמת.</a:t>
            </a:r>
            <a:endParaRPr lang="en-US" dirty="0"/>
          </a:p>
          <a:p>
            <a:pPr lvl="0" algn="r" rtl="1"/>
            <a:r>
              <a:rPr lang="he-IL" dirty="0"/>
              <a:t>חריגות מתהליכים ומסמכים מתועדות היטב. </a:t>
            </a:r>
            <a:endParaRPr lang="en-US" dirty="0"/>
          </a:p>
          <a:p>
            <a:pPr lvl="0" algn="r" rtl="1"/>
            <a:r>
              <a:rPr lang="he-IL" dirty="0"/>
              <a:t>מתבצעות פעולות מונעות ומתקנות על בסיס ניהול סיכונים על מנת למנוע הישנות </a:t>
            </a:r>
            <a:r>
              <a:rPr lang="he-IL" dirty="0" smtClean="0"/>
              <a:t>חריגות.</a:t>
            </a:r>
          </a:p>
          <a:p>
            <a:pPr lvl="0" algn="r" rtl="1"/>
            <a:r>
              <a:rPr lang="he-IL" dirty="0" smtClean="0"/>
              <a:t>קיימת מערכת בקרת שינוי.</a:t>
            </a:r>
          </a:p>
          <a:p>
            <a:pPr lvl="0" algn="r" rtl="1"/>
            <a:r>
              <a:rPr lang="he-IL" dirty="0" smtClean="0"/>
              <a:t>מתבצעות ביקורות פנימיות</a:t>
            </a:r>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24086769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ctr"/>
            <a:r>
              <a:rPr lang="he-IL" dirty="0" smtClean="0"/>
              <a:t>1.3 </a:t>
            </a:r>
            <a:r>
              <a:rPr lang="he-IL" dirty="0"/>
              <a:t>ניהול פעילות בקבלנות משנה</a:t>
            </a:r>
            <a:r>
              <a:rPr lang="en-US" dirty="0"/>
              <a:t/>
            </a:r>
            <a:br>
              <a:rPr lang="en-US" dirty="0"/>
            </a:br>
            <a:endParaRPr lang="he-IL" dirty="0"/>
          </a:p>
        </p:txBody>
      </p:sp>
      <p:sp>
        <p:nvSpPr>
          <p:cNvPr id="3" name="מציין מיקום תוכן 2"/>
          <p:cNvSpPr>
            <a:spLocks noGrp="1"/>
          </p:cNvSpPr>
          <p:nvPr>
            <p:ph idx="1"/>
          </p:nvPr>
        </p:nvSpPr>
        <p:spPr>
          <a:xfrm>
            <a:off x="0" y="1905000"/>
            <a:ext cx="9144000" cy="4332312"/>
          </a:xfrm>
        </p:spPr>
        <p:txBody>
          <a:bodyPr>
            <a:normAutofit/>
          </a:bodyPr>
          <a:lstStyle/>
          <a:p>
            <a:pPr lvl="0" algn="r" rtl="1"/>
            <a:r>
              <a:rPr lang="he-IL" dirty="0"/>
              <a:t>הנוהל האירופאי </a:t>
            </a:r>
            <a:r>
              <a:rPr lang="he-IL" dirty="0" smtClean="0"/>
              <a:t>פורט לסעיפים את תחומי האחריות של מערכת </a:t>
            </a:r>
            <a:r>
              <a:rPr lang="he-IL" dirty="0"/>
              <a:t>האיכות </a:t>
            </a:r>
            <a:r>
              <a:rPr lang="he-IL" dirty="0" smtClean="0"/>
              <a:t>אך חשוב להזכיר:</a:t>
            </a:r>
            <a:endParaRPr lang="he-IL" dirty="0" smtClean="0"/>
          </a:p>
          <a:p>
            <a:pPr algn="r" rtl="1"/>
            <a:r>
              <a:rPr lang="he-IL" dirty="0" smtClean="0"/>
              <a:t>מערכת </a:t>
            </a:r>
            <a:r>
              <a:rPr lang="he-IL" dirty="0"/>
              <a:t>האיכות תבקר ותסקור כל פעילות בקבלנות משנה הקשורה </a:t>
            </a:r>
            <a:r>
              <a:rPr lang="he-IL" dirty="0" smtClean="0"/>
              <a:t>להפצה של </a:t>
            </a:r>
            <a:r>
              <a:rPr lang="he-IL" dirty="0"/>
              <a:t>תכשירים </a:t>
            </a:r>
            <a:r>
              <a:rPr lang="he-IL" dirty="0" smtClean="0"/>
              <a:t>(כולל </a:t>
            </a:r>
            <a:r>
              <a:rPr lang="he-IL" dirty="0" smtClean="0"/>
              <a:t>ייצוא )</a:t>
            </a:r>
            <a:endParaRPr lang="en-US" dirty="0"/>
          </a:p>
          <a:p>
            <a:pPr lvl="0" algn="r" rtl="1"/>
            <a:r>
              <a:rPr lang="he-IL" dirty="0" smtClean="0"/>
              <a:t>המערכת תבדוק את התאמתו </a:t>
            </a:r>
            <a:r>
              <a:rPr lang="he-IL" dirty="0"/>
              <a:t>וכשירותו של מקבל החוזה לביצוע הפעילות ובדיקת האישורים/רישיונות שלו, במידת הצורך.</a:t>
            </a:r>
            <a:endParaRPr lang="en-US" dirty="0"/>
          </a:p>
          <a:p>
            <a:pPr lvl="0" algn="r" rtl="1"/>
            <a:r>
              <a:rPr lang="he-IL" dirty="0"/>
              <a:t>הגדרת האחריויות של כל צד וערוצי התקשורת בפעילויות הקשורות לנושאי איכות.</a:t>
            </a:r>
            <a:endParaRPr lang="en-US" dirty="0"/>
          </a:p>
          <a:p>
            <a:pPr lvl="0" algn="r" rtl="1"/>
            <a:r>
              <a:rPr lang="he-IL" dirty="0"/>
              <a:t>ניטור וסקירה של ביצועי הקבלן וזיהוי והטמעה של כל שיפור נדרש על בסיס קבוע.</a:t>
            </a:r>
            <a:endParaRPr lang="en-US" dirty="0"/>
          </a:p>
          <a:p>
            <a:pPr algn="r"/>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22743521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dirty="0" smtClean="0"/>
              <a:t/>
            </a:r>
            <a:br>
              <a:rPr lang="he-IL" dirty="0" smtClean="0"/>
            </a:br>
            <a:r>
              <a:rPr lang="he-IL" sz="4000" dirty="0" smtClean="0">
                <a:solidFill>
                  <a:srgbClr val="FFFF00"/>
                </a:solidFill>
              </a:rPr>
              <a:t>פרק 2</a:t>
            </a:r>
            <a:r>
              <a:rPr lang="he-IL" sz="4000" dirty="0">
                <a:solidFill>
                  <a:srgbClr val="FFFF00"/>
                </a:solidFill>
              </a:rPr>
              <a:t>: משאבי אנוש</a:t>
            </a:r>
            <a:r>
              <a:rPr lang="en-US" dirty="0">
                <a:solidFill>
                  <a:srgbClr val="FFFF00"/>
                </a:solidFill>
              </a:rPr>
              <a:t/>
            </a:r>
            <a:br>
              <a:rPr lang="en-US" dirty="0">
                <a:solidFill>
                  <a:srgbClr val="FFFF00"/>
                </a:solidFill>
              </a:rPr>
            </a:br>
            <a:endParaRPr lang="he-IL" dirty="0">
              <a:solidFill>
                <a:srgbClr val="FFFF00"/>
              </a:solidFill>
            </a:endParaRPr>
          </a:p>
        </p:txBody>
      </p:sp>
      <p:sp>
        <p:nvSpPr>
          <p:cNvPr id="3" name="מציין מיקום תוכן 2"/>
          <p:cNvSpPr>
            <a:spLocks noGrp="1"/>
          </p:cNvSpPr>
          <p:nvPr>
            <p:ph idx="1"/>
          </p:nvPr>
        </p:nvSpPr>
        <p:spPr>
          <a:xfrm>
            <a:off x="457200" y="2133600"/>
            <a:ext cx="8534400" cy="4103712"/>
          </a:xfrm>
        </p:spPr>
        <p:txBody>
          <a:bodyPr/>
          <a:lstStyle/>
          <a:p>
            <a:pPr algn="r" rtl="1"/>
            <a:r>
              <a:rPr lang="he-IL" sz="4000" dirty="0" smtClean="0"/>
              <a:t>הפצה תקינה מסתמכת </a:t>
            </a:r>
            <a:r>
              <a:rPr lang="he-IL" sz="4000" dirty="0"/>
              <a:t>על אנשים, מסיבה זו יש צורך </a:t>
            </a:r>
            <a:r>
              <a:rPr lang="he-IL" sz="4000" dirty="0">
                <a:solidFill>
                  <a:srgbClr val="FFC000"/>
                </a:solidFill>
              </a:rPr>
              <a:t>בכמות מספקת של אנשים המתאימים לביצוע כל המטלות שבאחריות המפיץ.</a:t>
            </a:r>
            <a:r>
              <a:rPr lang="he-IL" sz="4000" dirty="0"/>
              <a:t> האחריויות של כל אדם בצוות יהיו מובנות וברורות לו ויתעדו בהגדרת התפקיד שלו.</a:t>
            </a:r>
            <a:endParaRPr lang="en-US" sz="4000" dirty="0"/>
          </a:p>
          <a:p>
            <a:pPr algn="r"/>
            <a:endParaRPr lang="he-IL" dirty="0"/>
          </a:p>
        </p:txBody>
      </p:sp>
    </p:spTree>
    <p:extLst>
      <p:ext uri="{BB962C8B-B14F-4D97-AF65-F5344CB8AC3E}">
        <p14:creationId xmlns:p14="http://schemas.microsoft.com/office/powerpoint/2010/main" val="41285838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1600200"/>
            <a:ext cx="9144000" cy="4637112"/>
          </a:xfrm>
        </p:spPr>
        <p:txBody>
          <a:bodyPr>
            <a:normAutofit/>
          </a:bodyPr>
          <a:lstStyle/>
          <a:p>
            <a:pPr marL="0" indent="0" algn="r" rtl="1">
              <a:buNone/>
            </a:pPr>
            <a:r>
              <a:rPr lang="en-US" dirty="0"/>
              <a:t> </a:t>
            </a:r>
            <a:r>
              <a:rPr lang="he-IL" sz="4500" dirty="0" smtClean="0"/>
              <a:t>עובדים </a:t>
            </a:r>
            <a:r>
              <a:rPr lang="he-IL" sz="4500" dirty="0"/>
              <a:t>העוסקים </a:t>
            </a:r>
            <a:r>
              <a:rPr lang="he-IL" sz="4500" dirty="0" smtClean="0"/>
              <a:t>בהפצה של </a:t>
            </a:r>
            <a:r>
              <a:rPr lang="he-IL" sz="4500" dirty="0"/>
              <a:t>תכשירים רפואיים או חומרי גלם פעילים יעברו </a:t>
            </a:r>
            <a:r>
              <a:rPr lang="he-IL" sz="4500" dirty="0">
                <a:solidFill>
                  <a:srgbClr val="FFC000"/>
                </a:solidFill>
              </a:rPr>
              <a:t>הדרכה </a:t>
            </a:r>
            <a:endParaRPr lang="en-US" sz="2800" dirty="0">
              <a:solidFill>
                <a:srgbClr val="FFC000"/>
              </a:solidFill>
            </a:endParaRPr>
          </a:p>
          <a:p>
            <a:pPr marL="0" indent="0" algn="r" rtl="1">
              <a:buNone/>
            </a:pPr>
            <a:r>
              <a:rPr lang="he-IL" sz="5000" dirty="0"/>
              <a:t>ויהיו בקיאים בחקיקה ובנהלים הקשורים לזיוף תכשירים רפואיים</a:t>
            </a:r>
            <a:r>
              <a:rPr lang="he-IL" dirty="0"/>
              <a:t>. </a:t>
            </a:r>
            <a:endParaRPr lang="en-US" sz="1600" dirty="0"/>
          </a:p>
          <a:p>
            <a:pPr marL="0" indent="0" algn="r" rtl="1">
              <a:buNone/>
            </a:pPr>
            <a:r>
              <a:rPr lang="en-US" sz="1800" dirty="0"/>
              <a:t> </a:t>
            </a:r>
            <a:endParaRPr lang="he-IL" dirty="0"/>
          </a:p>
        </p:txBody>
      </p:sp>
    </p:spTree>
    <p:extLst>
      <p:ext uri="{BB962C8B-B14F-4D97-AF65-F5344CB8AC3E}">
        <p14:creationId xmlns:p14="http://schemas.microsoft.com/office/powerpoint/2010/main" val="2286929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33400" y="1295400"/>
            <a:ext cx="8229600" cy="685800"/>
          </a:xfrm>
        </p:spPr>
        <p:txBody>
          <a:bodyPr/>
          <a:lstStyle/>
          <a:p>
            <a:pPr algn="ctr"/>
            <a:r>
              <a:rPr lang="en-US" dirty="0" smtClean="0">
                <a:solidFill>
                  <a:srgbClr val="FFFF00"/>
                </a:solidFill>
              </a:rPr>
              <a:t>GDP</a:t>
            </a:r>
            <a:endParaRPr lang="he-IL" dirty="0">
              <a:solidFill>
                <a:srgbClr val="FFFF00"/>
              </a:solidFill>
            </a:endParaRPr>
          </a:p>
        </p:txBody>
      </p:sp>
      <p:sp>
        <p:nvSpPr>
          <p:cNvPr id="3" name="מציין מיקום תוכן 2"/>
          <p:cNvSpPr>
            <a:spLocks noGrp="1"/>
          </p:cNvSpPr>
          <p:nvPr>
            <p:ph idx="1"/>
          </p:nvPr>
        </p:nvSpPr>
        <p:spPr>
          <a:xfrm>
            <a:off x="0" y="1981200"/>
            <a:ext cx="9144000" cy="4572000"/>
          </a:xfrm>
        </p:spPr>
        <p:txBody>
          <a:bodyPr>
            <a:noAutofit/>
          </a:bodyPr>
          <a:lstStyle/>
          <a:p>
            <a:pPr algn="r" rtl="1"/>
            <a:r>
              <a:rPr lang="he-IL" sz="2800" dirty="0" smtClean="0">
                <a:solidFill>
                  <a:srgbClr val="FFFF00"/>
                </a:solidFill>
              </a:rPr>
              <a:t>בנובמבר 2013 נכנס לתוקף נוהל ה-</a:t>
            </a:r>
            <a:r>
              <a:rPr lang="en-US" sz="2800" dirty="0" smtClean="0">
                <a:solidFill>
                  <a:srgbClr val="FFFF00"/>
                </a:solidFill>
              </a:rPr>
              <a:t>GDP </a:t>
            </a:r>
            <a:r>
              <a:rPr lang="he-IL" sz="2800" dirty="0" smtClean="0">
                <a:solidFill>
                  <a:srgbClr val="FFFF00"/>
                </a:solidFill>
              </a:rPr>
              <a:t> האירופאי:</a:t>
            </a:r>
            <a:endParaRPr lang="he-IL" sz="2800" dirty="0">
              <a:solidFill>
                <a:srgbClr val="FFFF00"/>
              </a:solidFill>
            </a:endParaRPr>
          </a:p>
          <a:p>
            <a:pPr marL="0" indent="0">
              <a:buNone/>
            </a:pPr>
            <a:r>
              <a:rPr lang="he-IL" sz="2800" dirty="0"/>
              <a:t> </a:t>
            </a:r>
            <a:r>
              <a:rPr lang="en-US" dirty="0" smtClean="0"/>
              <a:t>INFORMATION </a:t>
            </a:r>
            <a:r>
              <a:rPr lang="en-US" dirty="0"/>
              <a:t>FROM EUROPEAN UNION INSTITUTIONS, BODIES, OFFICES AND AGENCIES </a:t>
            </a:r>
            <a:r>
              <a:rPr lang="en-US" dirty="0" smtClean="0"/>
              <a:t> EUROPEAN </a:t>
            </a:r>
            <a:r>
              <a:rPr lang="en-US" dirty="0"/>
              <a:t>COMMISSION </a:t>
            </a:r>
          </a:p>
          <a:p>
            <a:pPr marL="0" indent="0" algn="ctr">
              <a:buNone/>
            </a:pPr>
            <a:r>
              <a:rPr lang="en-US" sz="2800" b="1" dirty="0"/>
              <a:t>Guidelines </a:t>
            </a:r>
            <a:endParaRPr lang="en-US" sz="2800" dirty="0"/>
          </a:p>
          <a:p>
            <a:pPr marL="0" indent="0" algn="ctr">
              <a:buNone/>
            </a:pPr>
            <a:r>
              <a:rPr lang="en-US" sz="2800" b="1" dirty="0"/>
              <a:t>of 5 November 2013 </a:t>
            </a:r>
            <a:endParaRPr lang="en-US" sz="2800" dirty="0"/>
          </a:p>
          <a:p>
            <a:pPr marL="0" indent="0" algn="ctr">
              <a:buNone/>
            </a:pPr>
            <a:r>
              <a:rPr lang="en-US" sz="2800" b="1" dirty="0"/>
              <a:t>on Good Distribution Practice of medicinal products for human use </a:t>
            </a:r>
            <a:endParaRPr lang="en-US" sz="2800" dirty="0"/>
          </a:p>
          <a:p>
            <a:pPr marL="0" indent="0" algn="ctr">
              <a:buNone/>
            </a:pPr>
            <a:r>
              <a:rPr lang="en-US" sz="2800" dirty="0" smtClean="0"/>
              <a:t>(</a:t>
            </a:r>
            <a:r>
              <a:rPr lang="en-US" sz="2800" dirty="0"/>
              <a:t>2013/C 343/01) </a:t>
            </a:r>
            <a:endParaRPr lang="en-US" sz="2800" dirty="0" smtClean="0"/>
          </a:p>
          <a:p>
            <a:pPr marL="0" indent="0" algn="ctr">
              <a:buNone/>
            </a:pPr>
            <a:r>
              <a:rPr lang="en-US" sz="2800" dirty="0">
                <a:hlinkClick r:id="rId2"/>
              </a:rPr>
              <a:t>http://</a:t>
            </a:r>
            <a:r>
              <a:rPr lang="en-US" sz="2800" dirty="0" smtClean="0">
                <a:hlinkClick r:id="rId2"/>
              </a:rPr>
              <a:t>eur-lex.europa.eu/LexUriServ/LexUriServ.do?uri=OJ:C:2013:343:0001:0014:EN:PDF</a:t>
            </a:r>
            <a:endParaRPr lang="en-US" sz="2800" dirty="0" smtClean="0"/>
          </a:p>
          <a:p>
            <a:pPr marL="0" indent="0" algn="ctr">
              <a:buNone/>
            </a:pPr>
            <a:endParaRPr lang="he-IL" sz="2800" dirty="0"/>
          </a:p>
        </p:txBody>
      </p:sp>
    </p:spTree>
    <p:extLst>
      <p:ext uri="{BB962C8B-B14F-4D97-AF65-F5344CB8AC3E}">
        <p14:creationId xmlns:p14="http://schemas.microsoft.com/office/powerpoint/2010/main" val="26007402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1600200"/>
            <a:ext cx="9144000" cy="4637112"/>
          </a:xfrm>
        </p:spPr>
        <p:txBody>
          <a:bodyPr>
            <a:normAutofit/>
          </a:bodyPr>
          <a:lstStyle/>
          <a:p>
            <a:pPr algn="r" rtl="1"/>
            <a:r>
              <a:rPr lang="he-IL" sz="3200" dirty="0" smtClean="0"/>
              <a:t>כל </a:t>
            </a:r>
            <a:r>
              <a:rPr lang="he-IL" sz="3200" dirty="0"/>
              <a:t>הסגל המעורב בפעילות ההפצה יעבור הדרכה על דרישות ה- </a:t>
            </a:r>
            <a:r>
              <a:rPr lang="en-US" sz="3200" dirty="0"/>
              <a:t>GDP</a:t>
            </a:r>
            <a:r>
              <a:rPr lang="he-IL" sz="3200" dirty="0"/>
              <a:t>. </a:t>
            </a:r>
            <a:r>
              <a:rPr lang="he-IL" sz="3200" dirty="0">
                <a:solidFill>
                  <a:srgbClr val="FFC000"/>
                </a:solidFill>
              </a:rPr>
              <a:t>תהיה להם ההכשרה והניסיון טרם התחלת ביצוע המטלות שלהם.</a:t>
            </a:r>
            <a:endParaRPr lang="en-US" sz="3200" dirty="0">
              <a:solidFill>
                <a:srgbClr val="FFC000"/>
              </a:solidFill>
            </a:endParaRPr>
          </a:p>
          <a:p>
            <a:pPr algn="r" rtl="1"/>
            <a:r>
              <a:rPr lang="he-IL" sz="3200" dirty="0"/>
              <a:t>הסגל צריך לקבל הדרכה התחלתית ומתמשכת ובהתאם לתכנית הדרכה והסמכה כתובה. </a:t>
            </a:r>
            <a:r>
              <a:rPr lang="he-IL" sz="3200" dirty="0">
                <a:solidFill>
                  <a:srgbClr val="FFC000"/>
                </a:solidFill>
              </a:rPr>
              <a:t>מנהל האיכות יתחזק את כשירותם בנושא </a:t>
            </a:r>
            <a:r>
              <a:rPr lang="en-US" sz="3200" dirty="0">
                <a:solidFill>
                  <a:srgbClr val="FFC000"/>
                </a:solidFill>
              </a:rPr>
              <a:t>GDP</a:t>
            </a:r>
            <a:r>
              <a:rPr lang="he-IL" sz="3200" dirty="0">
                <a:solidFill>
                  <a:srgbClr val="FFC000"/>
                </a:solidFill>
              </a:rPr>
              <a:t> באמצעות הדרכה סדירה.</a:t>
            </a:r>
            <a:endParaRPr lang="en-US" sz="3200" dirty="0">
              <a:solidFill>
                <a:srgbClr val="FFC000"/>
              </a:solidFill>
            </a:endParaRPr>
          </a:p>
          <a:p>
            <a:pPr algn="r" rtl="1"/>
            <a:r>
              <a:rPr lang="he-IL" sz="3200" dirty="0"/>
              <a:t>בנוסף, ההדרכה תכלול היבטים של זיהוי המוצר ומניעת חדירת תכשירים מזויפים לשרשרת האספקה</a:t>
            </a:r>
            <a:r>
              <a:rPr lang="he-IL" sz="3200" dirty="0" smtClean="0"/>
              <a:t>.</a:t>
            </a:r>
            <a:endParaRPr lang="en-US" sz="3200"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821088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76200" y="1600200"/>
            <a:ext cx="9067800" cy="5181600"/>
          </a:xfrm>
        </p:spPr>
        <p:txBody>
          <a:bodyPr>
            <a:noAutofit/>
          </a:bodyPr>
          <a:lstStyle/>
          <a:p>
            <a:pPr algn="r" rtl="1"/>
            <a:r>
              <a:rPr lang="he-IL" sz="2800" dirty="0" smtClean="0"/>
              <a:t>יש </a:t>
            </a:r>
            <a:r>
              <a:rPr lang="he-IL" sz="2800" dirty="0"/>
              <a:t>לשמור תיעוד של ההדרכות ולבצע באופן תקופתי הערכה מתועדת של יעילות ההדרכה</a:t>
            </a:r>
            <a:r>
              <a:rPr lang="he-IL" sz="2800" dirty="0" smtClean="0"/>
              <a:t>.</a:t>
            </a:r>
            <a:r>
              <a:rPr lang="he-IL" sz="2800" b="1" dirty="0" smtClean="0"/>
              <a:t> </a:t>
            </a:r>
          </a:p>
          <a:p>
            <a:pPr algn="r" rtl="1"/>
            <a:endParaRPr lang="he-IL" sz="2800" b="1" dirty="0"/>
          </a:p>
          <a:p>
            <a:pPr algn="r" rtl="1"/>
            <a:r>
              <a:rPr lang="he-IL" sz="2800" b="1" dirty="0" smtClean="0"/>
              <a:t>היגיינה</a:t>
            </a:r>
            <a:endParaRPr lang="en-US" sz="2800" dirty="0"/>
          </a:p>
          <a:p>
            <a:pPr algn="r" rtl="1"/>
            <a:r>
              <a:rPr lang="he-IL" sz="2800" dirty="0"/>
              <a:t>יהיו נהלים מתאימים הנוגעים להיגיינה של העובדים וישימים לפעילות המתבצעת. הנהלים יתייחסו לבריאות, היגיינה ולבוש.</a:t>
            </a:r>
            <a:endParaRPr lang="en-US" sz="2800" dirty="0"/>
          </a:p>
          <a:p>
            <a:endParaRPr lang="he-IL" sz="2800" dirty="0"/>
          </a:p>
        </p:txBody>
      </p:sp>
    </p:spTree>
    <p:extLst>
      <p:ext uri="{BB962C8B-B14F-4D97-AF65-F5344CB8AC3E}">
        <p14:creationId xmlns:p14="http://schemas.microsoft.com/office/powerpoint/2010/main" val="18160543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lvl="1" algn="r" rtl="1">
              <a:spcBef>
                <a:spcPct val="0"/>
              </a:spcBef>
            </a:pPr>
            <a:r>
              <a:rPr lang="he-IL" sz="3600" dirty="0" smtClean="0">
                <a:solidFill>
                  <a:srgbClr val="FFFF00"/>
                </a:solidFill>
              </a:rPr>
              <a:t>סעיף </a:t>
            </a:r>
            <a:r>
              <a:rPr lang="he-IL" sz="2400" dirty="0" smtClean="0">
                <a:solidFill>
                  <a:srgbClr val="FFFF00"/>
                </a:solidFill>
              </a:rPr>
              <a:t>2.2-</a:t>
            </a:r>
            <a:r>
              <a:rPr lang="he-IL" sz="3200" dirty="0" smtClean="0">
                <a:solidFill>
                  <a:srgbClr val="FFFF00"/>
                </a:solidFill>
              </a:rPr>
              <a:t>רוקח אחראי :</a:t>
            </a:r>
            <a:r>
              <a:rPr lang="he-IL" sz="2400" dirty="0" smtClean="0">
                <a:solidFill>
                  <a:srgbClr val="FFFF00"/>
                </a:solidFill>
              </a:rPr>
              <a:t/>
            </a:r>
            <a:br>
              <a:rPr lang="he-IL" sz="2400" dirty="0" smtClean="0">
                <a:solidFill>
                  <a:srgbClr val="FFFF00"/>
                </a:solidFill>
              </a:rPr>
            </a:br>
            <a:endParaRPr lang="he-IL" sz="2400" dirty="0">
              <a:solidFill>
                <a:srgbClr val="FFFF00"/>
              </a:solidFill>
            </a:endParaRPr>
          </a:p>
        </p:txBody>
      </p:sp>
      <p:sp>
        <p:nvSpPr>
          <p:cNvPr id="3" name="מציין מיקום תוכן 2"/>
          <p:cNvSpPr>
            <a:spLocks noGrp="1"/>
          </p:cNvSpPr>
          <p:nvPr>
            <p:ph idx="1"/>
          </p:nvPr>
        </p:nvSpPr>
        <p:spPr>
          <a:xfrm>
            <a:off x="0" y="2057400"/>
            <a:ext cx="9220200" cy="4876800"/>
          </a:xfrm>
        </p:spPr>
        <p:txBody>
          <a:bodyPr>
            <a:normAutofit fontScale="92500" lnSpcReduction="20000"/>
          </a:bodyPr>
          <a:lstStyle/>
          <a:p>
            <a:pPr marL="176213" lvl="1" indent="0" algn="r" rtl="1">
              <a:buNone/>
              <a:tabLst>
                <a:tab pos="176213" algn="l"/>
              </a:tabLst>
            </a:pPr>
            <a:r>
              <a:rPr lang="he-IL" sz="3200" b="0" dirty="0" smtClean="0"/>
              <a:t>מנהל </a:t>
            </a:r>
            <a:r>
              <a:rPr lang="he-IL" sz="3200" b="0" dirty="0"/>
              <a:t>העסק  ימנה רוקח אחראי, אשר יהיה אחראי על הניהול המקצועי של פעולות ההפצה.</a:t>
            </a:r>
            <a:endParaRPr lang="en-US" sz="3200" b="0" dirty="0"/>
          </a:p>
          <a:p>
            <a:pPr algn="r" rtl="1"/>
            <a:r>
              <a:rPr lang="he-IL" sz="3200" dirty="0" smtClean="0"/>
              <a:t>ויהיה </a:t>
            </a:r>
            <a:r>
              <a:rPr lang="he-IL" sz="3200" dirty="0"/>
              <a:t>האחראי הבלעדי לפעולות הבאות</a:t>
            </a:r>
            <a:r>
              <a:rPr lang="he-IL" sz="3200" dirty="0" smtClean="0"/>
              <a:t>:</a:t>
            </a:r>
            <a:r>
              <a:rPr lang="en-US" sz="3200" dirty="0"/>
              <a:t> </a:t>
            </a:r>
            <a:endParaRPr lang="en-US" sz="2800" dirty="0"/>
          </a:p>
          <a:p>
            <a:pPr lvl="3" algn="r" rtl="1"/>
            <a:r>
              <a:rPr lang="he-IL" sz="3000" dirty="0">
                <a:solidFill>
                  <a:srgbClr val="FFC000"/>
                </a:solidFill>
              </a:rPr>
              <a:t>העברת תכשירים רפואיים ממלאי בלתי סחיר למלאי סחיר, בכפוף לתעודת אצווה תקפה חתומה על ידי </a:t>
            </a:r>
            <a:r>
              <a:rPr lang="en-US" sz="3000" dirty="0">
                <a:solidFill>
                  <a:srgbClr val="FFC000"/>
                </a:solidFill>
              </a:rPr>
              <a:t>QP</a:t>
            </a:r>
            <a:r>
              <a:rPr lang="he-IL" sz="3000" dirty="0">
                <a:solidFill>
                  <a:srgbClr val="FFC000"/>
                </a:solidFill>
              </a:rPr>
              <a:t>. </a:t>
            </a:r>
            <a:r>
              <a:rPr lang="he-IL" sz="1500" dirty="0">
                <a:solidFill>
                  <a:srgbClr val="FFC000"/>
                </a:solidFill>
              </a:rPr>
              <a:t> </a:t>
            </a:r>
            <a:endParaRPr lang="en-US" sz="2600" dirty="0">
              <a:solidFill>
                <a:srgbClr val="FFC000"/>
              </a:solidFill>
            </a:endParaRPr>
          </a:p>
          <a:p>
            <a:pPr lvl="3" algn="r" rtl="1"/>
            <a:r>
              <a:rPr lang="he-IL" sz="3000" dirty="0">
                <a:solidFill>
                  <a:srgbClr val="FFC000"/>
                </a:solidFill>
              </a:rPr>
              <a:t>העברת חומרי גלם רפואיים ממלאי בלתי סחיר למלאי סחיר</a:t>
            </a:r>
            <a:endParaRPr lang="en-US" sz="2600" dirty="0">
              <a:solidFill>
                <a:srgbClr val="FFC000"/>
              </a:solidFill>
            </a:endParaRPr>
          </a:p>
          <a:p>
            <a:pPr lvl="3" algn="r" rtl="1"/>
            <a:r>
              <a:rPr lang="he-IL" sz="3000" dirty="0">
                <a:solidFill>
                  <a:srgbClr val="FFC000"/>
                </a:solidFill>
              </a:rPr>
              <a:t>אישור העברת תכשירים וחומרי גלם פעילים  מוחזרים למלאי סחיר</a:t>
            </a:r>
            <a:endParaRPr lang="en-US" sz="2600" dirty="0">
              <a:solidFill>
                <a:srgbClr val="FFC000"/>
              </a:solidFill>
            </a:endParaRPr>
          </a:p>
          <a:p>
            <a:pPr algn="r"/>
            <a:r>
              <a:rPr lang="en-US" dirty="0"/>
              <a:t> </a:t>
            </a:r>
            <a:r>
              <a:rPr lang="he-IL" sz="3200" dirty="0"/>
              <a:t>לרוקח אחראי של בית מסחר אין סמכות לשחרר סחורה, אלא על </a:t>
            </a:r>
            <a:r>
              <a:rPr lang="he-IL" sz="3200" dirty="0"/>
              <a:t>בסיס תעודת </a:t>
            </a:r>
            <a:r>
              <a:rPr lang="he-IL" sz="3200" dirty="0"/>
              <a:t>אצווה. </a:t>
            </a:r>
            <a:endParaRPr lang="en-US" sz="3200" dirty="0"/>
          </a:p>
          <a:p>
            <a:pPr algn="r"/>
            <a:endParaRPr lang="he-IL" dirty="0"/>
          </a:p>
        </p:txBody>
      </p:sp>
    </p:spTree>
    <p:extLst>
      <p:ext uri="{BB962C8B-B14F-4D97-AF65-F5344CB8AC3E}">
        <p14:creationId xmlns:p14="http://schemas.microsoft.com/office/powerpoint/2010/main" val="28620888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1600200"/>
            <a:ext cx="9144000" cy="5257800"/>
          </a:xfrm>
        </p:spPr>
        <p:txBody>
          <a:bodyPr>
            <a:normAutofit/>
          </a:bodyPr>
          <a:lstStyle/>
          <a:p>
            <a:pPr lvl="3" algn="r" rtl="1"/>
            <a:r>
              <a:rPr lang="he-IL" sz="2800" dirty="0"/>
              <a:t>ניתוב תכשירים רפואיים דחויים, תכשירים מוחזרים מהשוק (</a:t>
            </a:r>
            <a:r>
              <a:rPr lang="en-US" sz="2800" dirty="0"/>
              <a:t>Recall</a:t>
            </a:r>
            <a:r>
              <a:rPr lang="he-IL" sz="2800" dirty="0"/>
              <a:t>), ותכשירים מזויפים בכפוף להוראות ה-</a:t>
            </a:r>
            <a:r>
              <a:rPr lang="en-US" sz="2800" dirty="0"/>
              <a:t>QP</a:t>
            </a:r>
            <a:r>
              <a:rPr lang="he-IL" sz="2800" dirty="0"/>
              <a:t> </a:t>
            </a:r>
            <a:r>
              <a:rPr lang="he-IL" sz="2800" dirty="0" smtClean="0"/>
              <a:t>של </a:t>
            </a:r>
            <a:r>
              <a:rPr lang="he-IL" sz="2800" dirty="0"/>
              <a:t>בעל הרישום והוראות משרד הבריאות</a:t>
            </a:r>
            <a:r>
              <a:rPr lang="he-IL" sz="1400" dirty="0"/>
              <a:t> </a:t>
            </a:r>
            <a:r>
              <a:rPr lang="he-IL" sz="2800" dirty="0"/>
              <a:t>. </a:t>
            </a:r>
            <a:endParaRPr lang="en-US" sz="2400" dirty="0"/>
          </a:p>
          <a:p>
            <a:pPr lvl="3" algn="r" rtl="1"/>
            <a:r>
              <a:rPr lang="he-IL" sz="2800" dirty="0"/>
              <a:t>החלטה על גורל תכשירים רפואיים שחרגו מתנאי הפצה נאותים, בכפוף להוראות ה-</a:t>
            </a:r>
            <a:r>
              <a:rPr lang="en-US" sz="2800" dirty="0"/>
              <a:t>QP</a:t>
            </a:r>
            <a:r>
              <a:rPr lang="he-IL" sz="2800" dirty="0"/>
              <a:t> של בעל הרישום. </a:t>
            </a:r>
            <a:r>
              <a:rPr lang="he-IL" sz="1400" dirty="0"/>
              <a:t> </a:t>
            </a:r>
            <a:endParaRPr lang="en-US" sz="2400" dirty="0"/>
          </a:p>
          <a:p>
            <a:pPr lvl="3" algn="r" rtl="1"/>
            <a:r>
              <a:rPr lang="he-IL" sz="2800" dirty="0" smtClean="0"/>
              <a:t>החלטה </a:t>
            </a:r>
            <a:r>
              <a:rPr lang="he-IL" sz="2800" dirty="0"/>
              <a:t>על גורל חומרי גלם פעילים שחרגו מתנאי הפצה נאותים בכפוף להנחיות יצרן חומר הגלם.</a:t>
            </a:r>
            <a:endParaRPr lang="en-US" sz="2400" dirty="0"/>
          </a:p>
          <a:p>
            <a:pPr lvl="3" algn="r" rtl="1"/>
            <a:r>
              <a:rPr lang="he-IL" sz="2800" dirty="0"/>
              <a:t>טיפול בתלונות. </a:t>
            </a:r>
            <a:endParaRPr lang="en-US" sz="2400" dirty="0"/>
          </a:p>
        </p:txBody>
      </p:sp>
    </p:spTree>
    <p:extLst>
      <p:ext uri="{BB962C8B-B14F-4D97-AF65-F5344CB8AC3E}">
        <p14:creationId xmlns:p14="http://schemas.microsoft.com/office/powerpoint/2010/main" val="25126050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1524000"/>
            <a:ext cx="9372600" cy="4713312"/>
          </a:xfrm>
        </p:spPr>
        <p:txBody>
          <a:bodyPr>
            <a:normAutofit/>
          </a:bodyPr>
          <a:lstStyle/>
          <a:p>
            <a:pPr lvl="3" algn="r" rtl="1"/>
            <a:r>
              <a:rPr lang="he-IL" sz="2400" dirty="0" smtClean="0"/>
              <a:t>מבצע בקרה </a:t>
            </a:r>
            <a:r>
              <a:rPr lang="he-IL" sz="2400" dirty="0"/>
              <a:t>על </a:t>
            </a:r>
            <a:r>
              <a:rPr lang="he-IL" sz="2400" dirty="0" smtClean="0"/>
              <a:t>השמדה. </a:t>
            </a:r>
            <a:r>
              <a:rPr lang="he-IL" sz="1200" dirty="0"/>
              <a:t> </a:t>
            </a:r>
            <a:endParaRPr lang="en-US" dirty="0"/>
          </a:p>
          <a:p>
            <a:pPr lvl="3" algn="r" rtl="1"/>
            <a:r>
              <a:rPr lang="he-IL" sz="2400" dirty="0"/>
              <a:t>ביצוע  </a:t>
            </a:r>
            <a:r>
              <a:rPr lang="he-IL" sz="2400" dirty="0" smtClean="0"/>
              <a:t>פעילות </a:t>
            </a:r>
            <a:r>
              <a:rPr lang="he-IL" sz="2400" dirty="0"/>
              <a:t>החזרה מהשוק (</a:t>
            </a:r>
            <a:r>
              <a:rPr lang="en-US" sz="2400" dirty="0"/>
              <a:t>recall</a:t>
            </a:r>
            <a:r>
              <a:rPr lang="he-IL" sz="2400" dirty="0"/>
              <a:t>) לתכשירים רפואיים.</a:t>
            </a:r>
            <a:endParaRPr lang="en-US" dirty="0"/>
          </a:p>
          <a:p>
            <a:pPr lvl="3" algn="r" rtl="1"/>
            <a:r>
              <a:rPr lang="he-IL" sz="2400" dirty="0"/>
              <a:t>ביצוע כל הדרישות המוטלות על פי החקיקה והנהלים על תכשירים כגון סמים ומסוכנים ותכשירים </a:t>
            </a:r>
            <a:r>
              <a:rPr lang="he-IL" sz="2400" dirty="0" err="1"/>
              <a:t>ציטוטוקסיים</a:t>
            </a:r>
            <a:r>
              <a:rPr lang="he-IL" sz="2400" dirty="0"/>
              <a:t>. </a:t>
            </a:r>
            <a:endParaRPr lang="en-US" dirty="0"/>
          </a:p>
          <a:p>
            <a:pPr lvl="2" algn="r" rtl="1"/>
            <a:endParaRPr lang="he-IL" sz="2400" u="sng" dirty="0" smtClean="0"/>
          </a:p>
          <a:p>
            <a:pPr lvl="2" algn="r" rtl="1"/>
            <a:r>
              <a:rPr lang="he-IL" sz="2400" u="sng" dirty="0" smtClean="0"/>
              <a:t>על </a:t>
            </a:r>
            <a:r>
              <a:rPr lang="he-IL" sz="2400" u="sng" dirty="0"/>
              <a:t>הרוקח האחראי למלא את תפקידו באופן אישי ועליו להיות נגיש באופן רציף. הרוקח האחראי רשאי להעביר מטלות אך לא אחריות. </a:t>
            </a:r>
            <a:endParaRPr lang="en-US" u="sng" dirty="0"/>
          </a:p>
          <a:p>
            <a:pPr algn="r" rtl="1"/>
            <a:r>
              <a:rPr lang="en-US" sz="2000" dirty="0"/>
              <a:t> </a:t>
            </a:r>
            <a:r>
              <a:rPr lang="he-IL" sz="2800" dirty="0"/>
              <a:t>הרוקח האחראי של בית המסחר אינו מחליט על הניתוב אלא אחראי לבצעו בהתאם להוראות משרד הבריאות ובעל הרישום. </a:t>
            </a:r>
            <a:endParaRPr lang="en-US" sz="2800" dirty="0"/>
          </a:p>
          <a:p>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26822490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ctr"/>
            <a:r>
              <a:rPr lang="he-IL" dirty="0"/>
              <a:t>פרק </a:t>
            </a:r>
            <a:r>
              <a:rPr lang="he-IL" dirty="0" smtClean="0"/>
              <a:t>3</a:t>
            </a:r>
            <a:r>
              <a:rPr lang="he-IL" dirty="0"/>
              <a:t>: מתקנים וציוד </a:t>
            </a:r>
            <a:r>
              <a:rPr lang="en-US" dirty="0"/>
              <a:t/>
            </a:r>
            <a:br>
              <a:rPr lang="en-US" dirty="0"/>
            </a:br>
            <a:endParaRPr lang="he-IL" dirty="0"/>
          </a:p>
        </p:txBody>
      </p:sp>
      <p:sp>
        <p:nvSpPr>
          <p:cNvPr id="3" name="מציין מיקום תוכן 2"/>
          <p:cNvSpPr>
            <a:spLocks noGrp="1"/>
          </p:cNvSpPr>
          <p:nvPr>
            <p:ph idx="1"/>
          </p:nvPr>
        </p:nvSpPr>
        <p:spPr>
          <a:xfrm>
            <a:off x="0" y="1752600"/>
            <a:ext cx="8991600" cy="5105400"/>
          </a:xfrm>
        </p:spPr>
        <p:txBody>
          <a:bodyPr>
            <a:normAutofit fontScale="92500"/>
          </a:bodyPr>
          <a:lstStyle/>
          <a:p>
            <a:pPr algn="r" rtl="1"/>
            <a:r>
              <a:rPr lang="he-IL" b="1" dirty="0" smtClean="0"/>
              <a:t>7.3.1 </a:t>
            </a:r>
            <a:r>
              <a:rPr lang="he-IL" b="1" dirty="0"/>
              <a:t>עקרונות</a:t>
            </a:r>
            <a:endParaRPr lang="en-US" dirty="0"/>
          </a:p>
          <a:p>
            <a:pPr algn="r" rtl="1"/>
            <a:r>
              <a:rPr lang="he-IL" dirty="0"/>
              <a:t>למפיצים יהיו </a:t>
            </a:r>
            <a:r>
              <a:rPr lang="he-IL" dirty="0">
                <a:solidFill>
                  <a:srgbClr val="FFC000"/>
                </a:solidFill>
              </a:rPr>
              <a:t>מתקנים וציוד </a:t>
            </a:r>
            <a:r>
              <a:rPr lang="he-IL" dirty="0"/>
              <a:t>מתאימים והולמים, </a:t>
            </a:r>
            <a:r>
              <a:rPr lang="he-IL" dirty="0">
                <a:solidFill>
                  <a:srgbClr val="FFC000"/>
                </a:solidFill>
              </a:rPr>
              <a:t>שיבטיחו אחסון והפצה נאותים</a:t>
            </a:r>
            <a:r>
              <a:rPr lang="he-IL" dirty="0"/>
              <a:t>. בעיקר המתקנים יהיו </a:t>
            </a:r>
            <a:r>
              <a:rPr lang="he-IL" dirty="0">
                <a:solidFill>
                  <a:srgbClr val="FFC000"/>
                </a:solidFill>
              </a:rPr>
              <a:t>נקיים, יבשים וישמרו בגבולות טמפרטורה מקובלים. </a:t>
            </a:r>
            <a:endParaRPr lang="en-US" dirty="0">
              <a:solidFill>
                <a:srgbClr val="FFC000"/>
              </a:solidFill>
            </a:endParaRPr>
          </a:p>
          <a:p>
            <a:pPr algn="r" rtl="1"/>
            <a:r>
              <a:rPr lang="he-IL" b="1" dirty="0" smtClean="0"/>
              <a:t>7.3.2 </a:t>
            </a:r>
            <a:r>
              <a:rPr lang="he-IL" b="1" dirty="0"/>
              <a:t>מתקנים</a:t>
            </a:r>
            <a:endParaRPr lang="en-US" dirty="0"/>
          </a:p>
          <a:p>
            <a:pPr algn="r" rtl="1"/>
            <a:r>
              <a:rPr lang="he-IL" dirty="0"/>
              <a:t>המתקנים יתוכננו כך שיבטיחו כי טמפרטורות האחסון הנחוצות נשמרות. הם יאובטחו כראוי, ולמבנה תהיה קיבולת מספיקה לאחסון וטיפול בתכשירים. יש לספק שטחי אחסון עם </a:t>
            </a:r>
            <a:r>
              <a:rPr lang="he-IL" dirty="0">
                <a:solidFill>
                  <a:srgbClr val="FFC000"/>
                </a:solidFill>
              </a:rPr>
              <a:t>תאורה נאותה </a:t>
            </a:r>
            <a:r>
              <a:rPr lang="he-IL" dirty="0"/>
              <a:t>כדי לאפשר כי הפעולות יבוצעו בצורה מדויקת ובטוחה.</a:t>
            </a:r>
            <a:endParaRPr lang="en-US" dirty="0"/>
          </a:p>
          <a:p>
            <a:pPr algn="r" rtl="1"/>
            <a:r>
              <a:rPr lang="he-IL" dirty="0"/>
              <a:t>כאשר מתקנים אינם מתופעלים ישירות על ידי המפיץ, יהיה חוזה בין הצדדים. </a:t>
            </a:r>
            <a:endParaRPr lang="he-IL" dirty="0" smtClean="0"/>
          </a:p>
          <a:p>
            <a:pPr algn="r" rtl="1"/>
            <a:r>
              <a:rPr lang="he-IL" dirty="0" smtClean="0"/>
              <a:t>תכשירים </a:t>
            </a:r>
            <a:r>
              <a:rPr lang="he-IL" dirty="0"/>
              <a:t>רפואיים יאוחסנו באזורים נפרדים המסומנים באופן ברור ואליהם הכניסה תוגבל לסגל מאושר בלבד. כל מערכת המחליפה הפרדה פיזית כגון הפרדה אלקטרונית המבוססת על מערכות ממוחשבות, תספק הגנה זהה ותעבור תיקוף. </a:t>
            </a:r>
            <a:endParaRPr lang="en-US" dirty="0"/>
          </a:p>
          <a:p>
            <a:endParaRPr lang="he-IL" dirty="0"/>
          </a:p>
        </p:txBody>
      </p:sp>
    </p:spTree>
    <p:extLst>
      <p:ext uri="{BB962C8B-B14F-4D97-AF65-F5344CB8AC3E}">
        <p14:creationId xmlns:p14="http://schemas.microsoft.com/office/powerpoint/2010/main" val="13477158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1524000"/>
            <a:ext cx="9144000" cy="5334000"/>
          </a:xfrm>
        </p:spPr>
        <p:txBody>
          <a:bodyPr>
            <a:normAutofit/>
          </a:bodyPr>
          <a:lstStyle/>
          <a:p>
            <a:pPr algn="r" rtl="1"/>
            <a:r>
              <a:rPr lang="he-IL" dirty="0"/>
              <a:t>מוצרים הממתינים להחלטה לגבי גורלם או תכשירים שהוסרו </a:t>
            </a:r>
            <a:r>
              <a:rPr lang="he-IL" dirty="0" smtClean="0"/>
              <a:t>מהמלאי </a:t>
            </a:r>
            <a:r>
              <a:rPr lang="he-IL" dirty="0"/>
              <a:t>הסחיר יופרדו באופן פיזי או באמצעות מערכת אלקטרונית אקוויוולנטית. הנ"ל כולל לדוגמא כל תכשיר החשוד כמזויף ותכשירים מוחזרים. תכשירים המתקבלים ממדינה לא מוכרת ואינם מיועדים לשוק המקומי יופרדו פיזית אף הם. כל תכשיר החשוד כמזויף , תכשיר פג תוקף, מוחזר ודחוי שנמצא בשרשרת האספקה יופרד פיזית באופן </a:t>
            </a:r>
            <a:r>
              <a:rPr lang="he-IL" dirty="0" smtClean="0"/>
              <a:t>מידי </a:t>
            </a:r>
            <a:r>
              <a:rPr lang="he-IL" dirty="0"/>
              <a:t>ויאוחסן באזור ייעודי הרחק מכל תכשיר אחר. יש להבטיח כי התכשיר יישאר מופרד מהמלאי סחיר. אזורים אלו יזוהו באופן ברור</a:t>
            </a:r>
            <a:r>
              <a:rPr lang="he-IL" dirty="0" smtClean="0"/>
              <a:t>.</a:t>
            </a:r>
            <a:endParaRPr lang="en-US"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6915239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524000"/>
            <a:ext cx="8229600" cy="4713312"/>
          </a:xfrm>
        </p:spPr>
        <p:txBody>
          <a:bodyPr/>
          <a:lstStyle/>
          <a:p>
            <a:pPr algn="r" rtl="1"/>
            <a:r>
              <a:rPr lang="he-IL" dirty="0"/>
              <a:t>יש לאחסן מוצרים עם הוראות טיפול מיוחדות בהתאם לדרישות החוק (למשל סמים וחומרים </a:t>
            </a:r>
            <a:r>
              <a:rPr lang="he-IL" dirty="0" err="1"/>
              <a:t>פסיכוטרופיים</a:t>
            </a:r>
            <a:r>
              <a:rPr lang="he-IL" dirty="0"/>
              <a:t>). לדוגמא צו רישוי עסקים- משטרה</a:t>
            </a:r>
            <a:endParaRPr lang="en-US" dirty="0"/>
          </a:p>
          <a:p>
            <a:pPr algn="r" rtl="1"/>
            <a:r>
              <a:rPr lang="he-IL" dirty="0"/>
              <a:t>חומרים רדיואקטיביים ומוצרים מסוכנים אחרים, כמו גם מוצרים המציגים סיכוני בטיחות מיוחדים כגון שריפה או פיצוץ (לדוגמא גזים, חומרים דליקים, נוזלים דליקים ומוצקים), יש לאחסן באזור ייעודי אחד או יותר, בהתאם לתקנות ולנקוט צעדי בטיחות ואבטחה מתאימים. </a:t>
            </a:r>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19159704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1600200"/>
            <a:ext cx="9144000" cy="5257800"/>
          </a:xfrm>
        </p:spPr>
        <p:txBody>
          <a:bodyPr>
            <a:normAutofit/>
          </a:bodyPr>
          <a:lstStyle/>
          <a:p>
            <a:pPr algn="r" rtl="1"/>
            <a:r>
              <a:rPr lang="he-IL" sz="3200" dirty="0"/>
              <a:t>אזורי הקבלה והמשלוח יגנו על המוצרים מפגעי מזג האוויר. תהיה הפרדה ברורה בין אזור הקבלה לאזור משלוח ואזורי האחסון , יהיו נהלים שיאפשרו לשלוט על התהליך של כניסה ויציאת סחורות. יוקצו אזורי קבלה מתאימים ומצוידים בהתאם לצורך בדיקת המשלוחים עם קבלתם. </a:t>
            </a:r>
            <a:endParaRPr lang="en-US" sz="3200" dirty="0"/>
          </a:p>
          <a:p>
            <a:pPr algn="r" rtl="1"/>
            <a:r>
              <a:rPr lang="he-IL" sz="3200" dirty="0"/>
              <a:t>תהיה בקרת גישה לכל האזורים המורשים. אמצעי מניעה יכללו בדרך כלל בקרת כניסה ומערכת התרעות על כניסת בלתי מורשים. </a:t>
            </a:r>
            <a:endParaRPr lang="he-IL" dirty="0"/>
          </a:p>
        </p:txBody>
      </p:sp>
    </p:spTree>
    <p:extLst>
      <p:ext uri="{BB962C8B-B14F-4D97-AF65-F5344CB8AC3E}">
        <p14:creationId xmlns:p14="http://schemas.microsoft.com/office/powerpoint/2010/main" val="36265137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304800" y="1600200"/>
            <a:ext cx="8686800" cy="4437112"/>
          </a:xfrm>
        </p:spPr>
        <p:txBody>
          <a:bodyPr>
            <a:normAutofit/>
          </a:bodyPr>
          <a:lstStyle/>
          <a:p>
            <a:pPr algn="r" rtl="1"/>
            <a:r>
              <a:rPr lang="he-IL" sz="3200" dirty="0"/>
              <a:t>המתקנים יהיו נקיים וחופשיים מאבק </a:t>
            </a:r>
            <a:endParaRPr lang="he-IL" sz="3200" dirty="0" smtClean="0"/>
          </a:p>
          <a:p>
            <a:pPr algn="r" rtl="1"/>
            <a:r>
              <a:rPr lang="he-IL" sz="3200" dirty="0" smtClean="0"/>
              <a:t>המבנים </a:t>
            </a:r>
            <a:r>
              <a:rPr lang="he-IL" sz="3200" dirty="0"/>
              <a:t>יתוכננו ויצוידו כך שיספקו הגנה מפני חדירת חרקים, מכרסמים או בע"ח אחרים. תהיה תכנית לבקרת מזיקים.</a:t>
            </a:r>
            <a:endParaRPr lang="en-US" sz="3200" dirty="0"/>
          </a:p>
          <a:p>
            <a:pPr algn="r" rtl="1"/>
            <a:r>
              <a:rPr lang="he-IL" sz="3200" dirty="0"/>
              <a:t>חדרי מנוחה, רחצה או התרעננות לעובדים יהיו נפרדים מאזורי האחסון. יש לאסור הכנסת מזון, משקאות ,סיגריות או תכשירים רפואיים לשימוש אישי לאזור האחסון.</a:t>
            </a:r>
            <a:endParaRPr lang="en-US" sz="3200" dirty="0"/>
          </a:p>
          <a:p>
            <a:endParaRPr lang="he-IL" dirty="0"/>
          </a:p>
        </p:txBody>
      </p:sp>
    </p:spTree>
    <p:extLst>
      <p:ext uri="{BB962C8B-B14F-4D97-AF65-F5344CB8AC3E}">
        <p14:creationId xmlns:p14="http://schemas.microsoft.com/office/powerpoint/2010/main" val="3076347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412776"/>
            <a:ext cx="8534400" cy="1254224"/>
          </a:xfrm>
        </p:spPr>
        <p:txBody>
          <a:bodyPr>
            <a:normAutofit fontScale="90000"/>
          </a:bodyPr>
          <a:lstStyle/>
          <a:p>
            <a:pPr algn="r"/>
            <a:r>
              <a:rPr lang="he-IL" sz="4900" dirty="0" smtClean="0">
                <a:solidFill>
                  <a:srgbClr val="FFFF00"/>
                </a:solidFill>
              </a:rPr>
              <a:t/>
            </a:r>
            <a:br>
              <a:rPr lang="he-IL" sz="4900" dirty="0" smtClean="0">
                <a:solidFill>
                  <a:srgbClr val="FFFF00"/>
                </a:solidFill>
              </a:rPr>
            </a:br>
            <a:r>
              <a:rPr lang="he-IL" dirty="0"/>
              <a:t>הנוהל האירופאי מתייחס </a:t>
            </a:r>
            <a:r>
              <a:rPr lang="he-IL" dirty="0" smtClean="0"/>
              <a:t>לתנאי הפצה נאותים עבור תכשירים </a:t>
            </a:r>
            <a:r>
              <a:rPr lang="he-IL" dirty="0"/>
              <a:t>המיועדים לבני אדם</a:t>
            </a:r>
            <a:br>
              <a:rPr lang="he-IL" dirty="0"/>
            </a:br>
            <a:endParaRPr lang="he-IL" dirty="0">
              <a:solidFill>
                <a:srgbClr val="FFFF00"/>
              </a:solidFill>
            </a:endParaRPr>
          </a:p>
        </p:txBody>
      </p:sp>
      <p:sp>
        <p:nvSpPr>
          <p:cNvPr id="3" name="מציין מיקום תוכן 2"/>
          <p:cNvSpPr>
            <a:spLocks noGrp="1"/>
          </p:cNvSpPr>
          <p:nvPr>
            <p:ph idx="1"/>
          </p:nvPr>
        </p:nvSpPr>
        <p:spPr>
          <a:xfrm>
            <a:off x="152400" y="2133600"/>
            <a:ext cx="8915400" cy="4103712"/>
          </a:xfrm>
        </p:spPr>
        <p:txBody>
          <a:bodyPr>
            <a:normAutofit/>
          </a:bodyPr>
          <a:lstStyle/>
          <a:p>
            <a:pPr marL="0" indent="0" algn="r" rtl="1">
              <a:buNone/>
            </a:pPr>
            <a:endParaRPr lang="he-IL" sz="3200" dirty="0" smtClean="0"/>
          </a:p>
          <a:p>
            <a:pPr marL="0" indent="0" algn="r" rtl="1">
              <a:buNone/>
            </a:pPr>
            <a:r>
              <a:rPr lang="he-IL" sz="3200" dirty="0" smtClean="0"/>
              <a:t>מטרות </a:t>
            </a:r>
            <a:r>
              <a:rPr lang="he-IL" sz="3200" dirty="0"/>
              <a:t>הנוהל </a:t>
            </a:r>
            <a:r>
              <a:rPr lang="he-IL" sz="3200" dirty="0" smtClean="0"/>
              <a:t>:</a:t>
            </a:r>
            <a:endParaRPr lang="he-IL" sz="3200" dirty="0" smtClean="0"/>
          </a:p>
          <a:p>
            <a:pPr marL="457200" indent="-457200" algn="r" rtl="1">
              <a:buAutoNum type="arabicPeriod"/>
            </a:pPr>
            <a:r>
              <a:rPr lang="he-IL" sz="3200" dirty="0" smtClean="0"/>
              <a:t>מניעת </a:t>
            </a:r>
            <a:r>
              <a:rPr lang="he-IL" sz="3200" dirty="0" smtClean="0"/>
              <a:t>חדירת מוצרים מזויפים לשרשרת </a:t>
            </a:r>
            <a:r>
              <a:rPr lang="he-IL" sz="3200" dirty="0" smtClean="0"/>
              <a:t>האספקה.</a:t>
            </a:r>
            <a:endParaRPr lang="he-IL" sz="3200" dirty="0" smtClean="0"/>
          </a:p>
          <a:p>
            <a:pPr marL="457200" indent="-457200" algn="r" rtl="1">
              <a:buAutoNum type="arabicPeriod"/>
            </a:pPr>
            <a:r>
              <a:rPr lang="he-IL" sz="3200" dirty="0" smtClean="0"/>
              <a:t>שמירה על איכות התכשירים הרפואיים</a:t>
            </a:r>
          </a:p>
          <a:p>
            <a:pPr marL="0" indent="0" algn="r" rtl="1">
              <a:buNone/>
            </a:pPr>
            <a:endParaRPr lang="he-IL" sz="3200"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41466648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676400"/>
            <a:ext cx="8229600" cy="568424"/>
          </a:xfrm>
        </p:spPr>
        <p:txBody>
          <a:bodyPr>
            <a:normAutofit fontScale="90000"/>
          </a:bodyPr>
          <a:lstStyle/>
          <a:p>
            <a:pPr algn="ctr"/>
            <a:r>
              <a:rPr lang="he-IL" dirty="0"/>
              <a:t>3.2.1 טמפרטורה וניטור סביבתי</a:t>
            </a:r>
            <a:r>
              <a:rPr lang="en-US" dirty="0"/>
              <a:t/>
            </a:r>
            <a:br>
              <a:rPr lang="en-US" dirty="0"/>
            </a:br>
            <a:endParaRPr lang="he-IL" dirty="0"/>
          </a:p>
        </p:txBody>
      </p:sp>
      <p:sp>
        <p:nvSpPr>
          <p:cNvPr id="3" name="מציין מיקום תוכן 2"/>
          <p:cNvSpPr>
            <a:spLocks noGrp="1"/>
          </p:cNvSpPr>
          <p:nvPr>
            <p:ph idx="1"/>
          </p:nvPr>
        </p:nvSpPr>
        <p:spPr>
          <a:xfrm>
            <a:off x="0" y="2209800"/>
            <a:ext cx="9144000" cy="4027512"/>
          </a:xfrm>
        </p:spPr>
        <p:txBody>
          <a:bodyPr>
            <a:normAutofit/>
          </a:bodyPr>
          <a:lstStyle/>
          <a:p>
            <a:pPr algn="r" rtl="1"/>
            <a:r>
              <a:rPr lang="he-IL" dirty="0" smtClean="0"/>
              <a:t>יהיה </a:t>
            </a:r>
            <a:r>
              <a:rPr lang="he-IL" dirty="0"/>
              <a:t>ציוד מתאים ונוהל לבדיקת סביבת האחסון של תכשירים. תנאי הסביבה שיש לשקול כוללים טמפרטורה, תאורה, לחות וניקיון של המתקנים. יש לבצע מיפוי טמפרטורה התחלתי לאזור האחסון לפני שימוש, תחת תנאים מייצגים (קיץ וחורף). ציוד לבקרת טמפרטורה ימוקם על פי תוצאות המיפוי, על מנת להבטיח שמכשירי הניטור ממוקמים באזורים שחווים את התנודות הקיצוניות. </a:t>
            </a:r>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12013637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normAutofit/>
          </a:bodyPr>
          <a:lstStyle/>
          <a:p>
            <a:pPr algn="r"/>
            <a:r>
              <a:rPr lang="he-IL" sz="3200" dirty="0"/>
              <a:t>יש לחזור על המיפוי על פי תוצאות הערכת סיכונים או בכל פעם ששינויים משמעותיים נעשים במתקן או בציוד השליטה בטמפרטורה. למתקנים קטנים של מספר מטרים רבועים, בטמפרטורת חדר, רגשי הטמפרטורה ימוקמו על פי ניהול סיכונים.</a:t>
            </a:r>
            <a:endParaRPr lang="en-US" sz="3200" dirty="0"/>
          </a:p>
          <a:p>
            <a:pPr algn="r"/>
            <a:endParaRPr lang="he-IL" sz="3200"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40153036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dirty="0" smtClean="0"/>
              <a:t>.</a:t>
            </a:r>
            <a:r>
              <a:rPr lang="he-IL" dirty="0"/>
              <a:t>3.3 ציוד</a:t>
            </a:r>
            <a:r>
              <a:rPr lang="en-US" dirty="0"/>
              <a:t/>
            </a:r>
            <a:br>
              <a:rPr lang="en-US" dirty="0"/>
            </a:br>
            <a:endParaRPr lang="he-IL" dirty="0"/>
          </a:p>
        </p:txBody>
      </p:sp>
      <p:sp>
        <p:nvSpPr>
          <p:cNvPr id="3" name="מציין מיקום תוכן 2"/>
          <p:cNvSpPr>
            <a:spLocks noGrp="1"/>
          </p:cNvSpPr>
          <p:nvPr>
            <p:ph idx="1"/>
          </p:nvPr>
        </p:nvSpPr>
        <p:spPr>
          <a:xfrm>
            <a:off x="457200" y="1828800"/>
            <a:ext cx="8686800" cy="4408512"/>
          </a:xfrm>
        </p:spPr>
        <p:txBody>
          <a:bodyPr>
            <a:normAutofit/>
          </a:bodyPr>
          <a:lstStyle/>
          <a:p>
            <a:pPr algn="r" rtl="1"/>
            <a:r>
              <a:rPr lang="he-IL" dirty="0" smtClean="0"/>
              <a:t>ציוד המשפיע </a:t>
            </a:r>
            <a:r>
              <a:rPr lang="he-IL" dirty="0"/>
              <a:t>על האחסון וההפצה של תכשירים רפואיים יתוכנן, ימוקם ויתוחזק ברמה </a:t>
            </a:r>
            <a:r>
              <a:rPr lang="he-IL" dirty="0" smtClean="0"/>
              <a:t>מתאימה. </a:t>
            </a:r>
            <a:r>
              <a:rPr lang="he-IL" dirty="0" smtClean="0">
                <a:solidFill>
                  <a:srgbClr val="FFC000"/>
                </a:solidFill>
              </a:rPr>
              <a:t>תהיה תכנית תחזוקה תבצע </a:t>
            </a:r>
            <a:r>
              <a:rPr lang="he-IL" dirty="0">
                <a:solidFill>
                  <a:srgbClr val="FFC000"/>
                </a:solidFill>
              </a:rPr>
              <a:t>לציוד המפתח החיוני לתפקוד התהליך. הציוד יכויל במרווחי זמן מוגדרים על פי הערכת סיכון ואמינות.</a:t>
            </a:r>
            <a:r>
              <a:rPr lang="he-IL" dirty="0"/>
              <a:t> הכיול יעשה בעקיבות לסטנדרט מדידה לאומי או בינלאומי. </a:t>
            </a:r>
            <a:r>
              <a:rPr lang="he-IL" dirty="0">
                <a:solidFill>
                  <a:srgbClr val="FFC000"/>
                </a:solidFill>
              </a:rPr>
              <a:t>תהיה מערכת התרעות לחריגות מתנאי האחסון המוגדרים מראש</a:t>
            </a:r>
            <a:r>
              <a:rPr lang="he-IL" dirty="0"/>
              <a:t>. גבולות התרעה יוגדרו בהתאמה והתרעות ייבדקו באופן קבוע על מנת להבטיח תפקוד נאות.</a:t>
            </a:r>
            <a:endParaRPr lang="en-US" dirty="0"/>
          </a:p>
          <a:p>
            <a:pPr algn="r" rtl="1"/>
            <a:r>
              <a:rPr lang="he-IL" dirty="0" smtClean="0">
                <a:solidFill>
                  <a:srgbClr val="FFC000"/>
                </a:solidFill>
              </a:rPr>
              <a:t>יש </a:t>
            </a:r>
            <a:r>
              <a:rPr lang="he-IL" dirty="0">
                <a:solidFill>
                  <a:srgbClr val="FFC000"/>
                </a:solidFill>
              </a:rPr>
              <a:t>לשמור רשומות של פעולות תיקון, תחזוקה וכיול לציוד מפתח </a:t>
            </a:r>
            <a:r>
              <a:rPr lang="he-IL" dirty="0"/>
              <a:t>(ציוד מפתח הינו לדוגמא- מקררים, מערכת בקרת גישה, מערכת התרעות, רשמי טמפרטורה ולחות , מערכות לטיפול באוויר וכל ציוד המשמש בשרשרת ההובלה).</a:t>
            </a:r>
            <a:endParaRPr lang="en-US" dirty="0"/>
          </a:p>
          <a:p>
            <a:pPr algn="r"/>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10115183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600200"/>
            <a:ext cx="8229600" cy="685800"/>
          </a:xfrm>
        </p:spPr>
        <p:txBody>
          <a:bodyPr>
            <a:normAutofit fontScale="90000"/>
          </a:bodyPr>
          <a:lstStyle/>
          <a:p>
            <a:pPr algn="r"/>
            <a:r>
              <a:rPr lang="he-IL" dirty="0"/>
              <a:t>3.3.1 מערכות ממוחשבות </a:t>
            </a:r>
            <a:r>
              <a:rPr lang="en-US" dirty="0"/>
              <a:t/>
            </a:r>
            <a:br>
              <a:rPr lang="en-US" dirty="0"/>
            </a:br>
            <a:endParaRPr lang="he-IL" dirty="0"/>
          </a:p>
        </p:txBody>
      </p:sp>
      <p:sp>
        <p:nvSpPr>
          <p:cNvPr id="3" name="מציין מיקום תוכן 2"/>
          <p:cNvSpPr>
            <a:spLocks noGrp="1"/>
          </p:cNvSpPr>
          <p:nvPr>
            <p:ph idx="1"/>
          </p:nvPr>
        </p:nvSpPr>
        <p:spPr>
          <a:xfrm>
            <a:off x="76200" y="2057400"/>
            <a:ext cx="9067800" cy="4179912"/>
          </a:xfrm>
        </p:spPr>
        <p:txBody>
          <a:bodyPr>
            <a:normAutofit/>
          </a:bodyPr>
          <a:lstStyle/>
          <a:p>
            <a:pPr algn="r" rtl="1"/>
            <a:r>
              <a:rPr lang="he-IL" dirty="0" smtClean="0"/>
              <a:t>לפני </a:t>
            </a:r>
            <a:r>
              <a:rPr lang="he-IL" dirty="0"/>
              <a:t>שמוכנסת לשימוש מערכת ממוחשבת יש להראות באמצעות תיקוף מתאים או מבחני אימות כי המערכת מסוגלת להגיע לתוצאות הרצויות באופן מדויק, עקבי והדיר.</a:t>
            </a:r>
            <a:endParaRPr lang="en-US" dirty="0"/>
          </a:p>
          <a:p>
            <a:pPr algn="r" rtl="1"/>
            <a:r>
              <a:rPr lang="he-IL" dirty="0"/>
              <a:t>נתונים יוכנסו למערכת ויתוקנו רק באמצעות אנשים המוסמכים לכך. הנתונים יאובטחו כנגד שינויים לא מאושרים או מקריים באמצעים פיזיים או אלקטרוניים. הנתונים יוגנו על ידי גיבוי במרווחי זמן קבועים. נתונים מגובים ישמרו לפחות למשך 5 שנים במיקום נפרד ומאובטח.</a:t>
            </a:r>
            <a:endParaRPr lang="en-US" dirty="0"/>
          </a:p>
          <a:p>
            <a:pPr algn="r" rtl="1"/>
            <a:r>
              <a:rPr lang="he-IL" dirty="0">
                <a:solidFill>
                  <a:srgbClr val="FFC000"/>
                </a:solidFill>
              </a:rPr>
              <a:t>יוגדרו נהלים שיש לפעול על פיהם במקרה של כשל או שבר במערכת, כולל התייחסות למערכת שחזור הנתונים.</a:t>
            </a:r>
            <a:endParaRPr lang="en-US" dirty="0">
              <a:solidFill>
                <a:srgbClr val="FFC000"/>
              </a:solidFill>
            </a:endParaRPr>
          </a:p>
          <a:p>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26858649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752600"/>
            <a:ext cx="8229600" cy="568424"/>
          </a:xfrm>
        </p:spPr>
        <p:txBody>
          <a:bodyPr>
            <a:normAutofit fontScale="90000"/>
          </a:bodyPr>
          <a:lstStyle/>
          <a:p>
            <a:pPr algn="r"/>
            <a:r>
              <a:rPr lang="he-IL" dirty="0" smtClean="0"/>
              <a:t>.</a:t>
            </a:r>
            <a:r>
              <a:rPr lang="he-IL" dirty="0"/>
              <a:t>3.3.2 הסמכה ותיקוף</a:t>
            </a:r>
            <a:r>
              <a:rPr lang="en-US" dirty="0"/>
              <a:t/>
            </a:r>
            <a:br>
              <a:rPr lang="en-US" dirty="0"/>
            </a:br>
            <a:endParaRPr lang="he-IL" dirty="0"/>
          </a:p>
        </p:txBody>
      </p:sp>
      <p:sp>
        <p:nvSpPr>
          <p:cNvPr id="3" name="מציין מיקום תוכן 2"/>
          <p:cNvSpPr>
            <a:spLocks noGrp="1"/>
          </p:cNvSpPr>
          <p:nvPr>
            <p:ph idx="1"/>
          </p:nvPr>
        </p:nvSpPr>
        <p:spPr>
          <a:xfrm>
            <a:off x="457200" y="2057400"/>
            <a:ext cx="8534400" cy="4179912"/>
          </a:xfrm>
        </p:spPr>
        <p:txBody>
          <a:bodyPr>
            <a:normAutofit/>
          </a:bodyPr>
          <a:lstStyle/>
          <a:p>
            <a:pPr algn="r" rtl="1"/>
            <a:r>
              <a:rPr lang="he-IL" dirty="0" smtClean="0">
                <a:solidFill>
                  <a:srgbClr val="FFC000"/>
                </a:solidFill>
              </a:rPr>
              <a:t>יש </a:t>
            </a:r>
            <a:r>
              <a:rPr lang="he-IL" dirty="0">
                <a:solidFill>
                  <a:srgbClr val="FFC000"/>
                </a:solidFill>
              </a:rPr>
              <a:t>לזהות איזה הסמכות של ציוד מפתח ו/או תיקופים לתהליכי מפתח הכרחיים על מנת להבטיח התקנה ותפעול נכונים</a:t>
            </a:r>
            <a:r>
              <a:rPr lang="he-IL" dirty="0"/>
              <a:t>. ההיקף של פעילויות ההסמכה והתיקוף ייקבע תוך שימוש בגישה של </a:t>
            </a:r>
            <a:r>
              <a:rPr lang="he-IL" dirty="0">
                <a:solidFill>
                  <a:srgbClr val="FFC000"/>
                </a:solidFill>
              </a:rPr>
              <a:t>ניהול סיכונים </a:t>
            </a:r>
            <a:r>
              <a:rPr lang="he-IL" dirty="0"/>
              <a:t>מתועד (כגון אחסון, תהליכי ניפוק ואריזה). ציוד ותהליכים יעברו הסמכה בהתאמה לפני תחילת שימוש ולאחר כל שינוי משמעותי (לדוגמא: תיקון ותחזוקה). </a:t>
            </a:r>
            <a:endParaRPr lang="en-US"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10544695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33400" y="1676400"/>
            <a:ext cx="8229600" cy="568424"/>
          </a:xfrm>
        </p:spPr>
        <p:txBody>
          <a:bodyPr>
            <a:normAutofit fontScale="90000"/>
          </a:bodyPr>
          <a:lstStyle/>
          <a:p>
            <a:pPr algn="r" rtl="1"/>
            <a:r>
              <a:rPr lang="he-IL" dirty="0"/>
              <a:t>פרק 4: תיעוד</a:t>
            </a:r>
            <a:r>
              <a:rPr lang="en-US" dirty="0"/>
              <a:t/>
            </a:r>
            <a:br>
              <a:rPr lang="en-US" dirty="0"/>
            </a:br>
            <a:endParaRPr lang="he-IL" dirty="0"/>
          </a:p>
        </p:txBody>
      </p:sp>
      <p:sp>
        <p:nvSpPr>
          <p:cNvPr id="3" name="מציין מיקום תוכן 2"/>
          <p:cNvSpPr>
            <a:spLocks noGrp="1"/>
          </p:cNvSpPr>
          <p:nvPr>
            <p:ph idx="1"/>
          </p:nvPr>
        </p:nvSpPr>
        <p:spPr/>
        <p:txBody>
          <a:bodyPr>
            <a:normAutofit fontScale="92500" lnSpcReduction="10000"/>
          </a:bodyPr>
          <a:lstStyle/>
          <a:p>
            <a:pPr algn="r" rtl="1"/>
            <a:r>
              <a:rPr lang="he-IL" sz="3200" b="1" dirty="0" smtClean="0"/>
              <a:t>.4.1 </a:t>
            </a:r>
            <a:r>
              <a:rPr lang="he-IL" sz="3200" b="1" dirty="0"/>
              <a:t>עקרון</a:t>
            </a:r>
            <a:endParaRPr lang="en-US" sz="3200" dirty="0"/>
          </a:p>
          <a:p>
            <a:pPr algn="r" rtl="1"/>
            <a:r>
              <a:rPr lang="he-IL" sz="3200" dirty="0"/>
              <a:t>תיעוד מהווה חלק חיוני של מערכת האיכות. תיעוד בכתב מאפשר מעקב אחר פעולות רלוונטיות בהפצה של תכשירים. </a:t>
            </a:r>
            <a:r>
              <a:rPr lang="he-IL" sz="3200" dirty="0" smtClean="0"/>
              <a:t>התיעוד </a:t>
            </a:r>
            <a:r>
              <a:rPr lang="he-IL" sz="3200" dirty="0"/>
              <a:t>כולל את כל הנהלים שנכתבו, הוראות, חוזים, רישומים ונתונים, בנייר או בצורה אלקטרונית. תיעוד צריך להיות זמין / ניתן לשחזור. </a:t>
            </a:r>
            <a:r>
              <a:rPr lang="he-IL" dirty="0"/>
              <a:t/>
            </a:r>
            <a:br>
              <a:rPr lang="he-IL" dirty="0"/>
            </a:br>
            <a:r>
              <a:rPr lang="he-IL" dirty="0"/>
              <a:t/>
            </a:r>
            <a:br>
              <a:rPr lang="he-IL" dirty="0"/>
            </a:br>
            <a:r>
              <a:rPr lang="he-IL" dirty="0"/>
              <a:t/>
            </a:r>
            <a:br>
              <a:rPr lang="he-IL" dirty="0"/>
            </a:br>
            <a:endParaRPr lang="he-IL" dirty="0"/>
          </a:p>
          <a:p>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20814595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76200" y="1600200"/>
            <a:ext cx="8686800" cy="3816424"/>
          </a:xfrm>
        </p:spPr>
        <p:txBody>
          <a:bodyPr>
            <a:normAutofit lnSpcReduction="10000"/>
          </a:bodyPr>
          <a:lstStyle/>
          <a:p>
            <a:pPr algn="r" rtl="1"/>
            <a:r>
              <a:rPr lang="he-IL" sz="3200" dirty="0" smtClean="0"/>
              <a:t>רשומות כוללות גם חשבונית </a:t>
            </a:r>
            <a:r>
              <a:rPr lang="he-IL" sz="3200" dirty="0"/>
              <a:t>רכישה/מכירה, תעודות משלוח </a:t>
            </a:r>
            <a:r>
              <a:rPr lang="he-IL" sz="3200" dirty="0" smtClean="0"/>
              <a:t>ממוחשבות או </a:t>
            </a:r>
            <a:r>
              <a:rPr lang="he-IL" sz="3200" dirty="0"/>
              <a:t>בצורה אחרת לכל עסקה בה תכשיר רפואי התקבל או סופק.</a:t>
            </a:r>
            <a:endParaRPr lang="en-US" sz="3200" dirty="0"/>
          </a:p>
          <a:p>
            <a:pPr algn="r" rtl="1"/>
            <a:r>
              <a:rPr lang="he-IL" sz="3200" b="1" dirty="0" smtClean="0">
                <a:solidFill>
                  <a:srgbClr val="FFC000"/>
                </a:solidFill>
              </a:rPr>
              <a:t>החשבוניות ותעודות המשלוח יכללו </a:t>
            </a:r>
            <a:r>
              <a:rPr lang="he-IL" sz="3200" b="1" dirty="0">
                <a:solidFill>
                  <a:srgbClr val="FFC000"/>
                </a:solidFill>
              </a:rPr>
              <a:t>לפחות את הפרטים הבאים: תאריך, שם התכשיר, הכמות שהתקבלה, או סופקה, שם וכתובת הספק, הלקוח או המקבל, ומספר האצווה. </a:t>
            </a:r>
            <a:r>
              <a:rPr lang="he-IL" sz="3200" dirty="0"/>
              <a:t>התיעוד יתבצע בזמן אמת.</a:t>
            </a:r>
            <a:endParaRPr lang="en-US" sz="3200" dirty="0"/>
          </a:p>
          <a:p>
            <a:pPr algn="r" rtl="1"/>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27405290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600200"/>
            <a:ext cx="8229600" cy="685800"/>
          </a:xfrm>
        </p:spPr>
        <p:txBody>
          <a:bodyPr>
            <a:normAutofit fontScale="90000"/>
          </a:bodyPr>
          <a:lstStyle/>
          <a:p>
            <a:r>
              <a:rPr lang="he-IL" dirty="0" smtClean="0"/>
              <a:t/>
            </a:r>
            <a:br>
              <a:rPr lang="he-IL" dirty="0" smtClean="0"/>
            </a:br>
            <a:r>
              <a:rPr lang="he-IL" dirty="0" smtClean="0"/>
              <a:t>במקום </a:t>
            </a:r>
            <a:r>
              <a:rPr lang="he-IL" dirty="0"/>
              <a:t>סעיף 5.1 במדריך האירופאי יבוא הטקסט הבא: </a:t>
            </a:r>
            <a:r>
              <a:rPr lang="en-US" sz="2000" dirty="0"/>
              <a:t/>
            </a:r>
            <a:br>
              <a:rPr lang="en-US" sz="2000" dirty="0"/>
            </a:br>
            <a:endParaRPr lang="he-IL" dirty="0"/>
          </a:p>
        </p:txBody>
      </p:sp>
      <p:sp>
        <p:nvSpPr>
          <p:cNvPr id="3" name="מציין מיקום תוכן 2"/>
          <p:cNvSpPr>
            <a:spLocks noGrp="1"/>
          </p:cNvSpPr>
          <p:nvPr>
            <p:ph idx="1"/>
          </p:nvPr>
        </p:nvSpPr>
        <p:spPr>
          <a:xfrm>
            <a:off x="0" y="2133600"/>
            <a:ext cx="9144000" cy="4103712"/>
          </a:xfrm>
        </p:spPr>
        <p:txBody>
          <a:bodyPr>
            <a:normAutofit fontScale="92500"/>
          </a:bodyPr>
          <a:lstStyle/>
          <a:p>
            <a:pPr marL="0" indent="0" algn="r" rtl="1">
              <a:buNone/>
            </a:pPr>
            <a:endParaRPr lang="en-US" sz="1600" dirty="0"/>
          </a:p>
          <a:p>
            <a:pPr lvl="1" algn="r" rtl="1"/>
            <a:r>
              <a:rPr lang="he-IL" u="sng" dirty="0" smtClean="0"/>
              <a:t>פעילויות</a:t>
            </a:r>
            <a:endParaRPr lang="en-US" sz="2000" dirty="0"/>
          </a:p>
          <a:p>
            <a:pPr marL="0" indent="0" algn="r">
              <a:buNone/>
            </a:pPr>
            <a:r>
              <a:rPr lang="he-IL" sz="2200" dirty="0" smtClean="0"/>
              <a:t>על </a:t>
            </a:r>
            <a:r>
              <a:rPr lang="he-IL" sz="2200" dirty="0"/>
              <a:t>כל  </a:t>
            </a:r>
            <a:r>
              <a:rPr lang="he-IL" sz="2200" dirty="0" smtClean="0"/>
              <a:t>הפעילויות </a:t>
            </a:r>
            <a:r>
              <a:rPr lang="he-IL" sz="2200" dirty="0"/>
              <a:t>המבוצעות על ידי עסק </a:t>
            </a:r>
            <a:r>
              <a:rPr lang="he-IL" sz="2200" dirty="0" smtClean="0"/>
              <a:t>להבטיח כי </a:t>
            </a:r>
            <a:endParaRPr lang="he-IL" sz="2200" dirty="0"/>
          </a:p>
          <a:p>
            <a:pPr marL="0" indent="0" algn="r">
              <a:buNone/>
            </a:pPr>
            <a:r>
              <a:rPr lang="he-IL" sz="2200" dirty="0" smtClean="0">
                <a:solidFill>
                  <a:srgbClr val="FFC000"/>
                </a:solidFill>
              </a:rPr>
              <a:t>הזהות</a:t>
            </a:r>
            <a:r>
              <a:rPr lang="he-IL" sz="2200" dirty="0" smtClean="0"/>
              <a:t> </a:t>
            </a:r>
            <a:r>
              <a:rPr lang="he-IL" sz="2200" dirty="0"/>
              <a:t>של התכשיר הרפואי או חומר הגלם הפעיל נשמרים </a:t>
            </a:r>
          </a:p>
          <a:p>
            <a:pPr marL="0" indent="0" algn="r">
              <a:buNone/>
            </a:pPr>
            <a:r>
              <a:rPr lang="he-IL" sz="2200" dirty="0" smtClean="0">
                <a:solidFill>
                  <a:srgbClr val="FFC000"/>
                </a:solidFill>
              </a:rPr>
              <a:t>תנאי  </a:t>
            </a:r>
            <a:r>
              <a:rPr lang="he-IL" sz="2200" dirty="0">
                <a:solidFill>
                  <a:srgbClr val="FFC000"/>
                </a:solidFill>
              </a:rPr>
              <a:t>האחסון וההפצה נשמרים </a:t>
            </a:r>
            <a:r>
              <a:rPr lang="he-IL" sz="2200" dirty="0"/>
              <a:t>בהתאם למידע הנקוב על האריזה החיצונית של התכשיר. </a:t>
            </a:r>
            <a:endParaRPr lang="he-IL" sz="2200" dirty="0" smtClean="0"/>
          </a:p>
          <a:p>
            <a:pPr marL="0" indent="0" algn="r" rtl="1">
              <a:buNone/>
            </a:pPr>
            <a:r>
              <a:rPr lang="he-IL" sz="2200" dirty="0" smtClean="0"/>
              <a:t>העסק  ינקוט בכל האמצעים הנדרשים כדי  להפחית את הסיכון של חדירת תכשירים רפואיים או חומרי גלם פעילים </a:t>
            </a:r>
            <a:r>
              <a:rPr lang="he-IL" sz="2200" dirty="0" smtClean="0">
                <a:solidFill>
                  <a:srgbClr val="FFC000"/>
                </a:solidFill>
              </a:rPr>
              <a:t>מזויפים לשרשרת האספקה החוקית</a:t>
            </a:r>
            <a:r>
              <a:rPr lang="he-IL" sz="2200" dirty="0" smtClean="0"/>
              <a:t>. </a:t>
            </a:r>
            <a:br>
              <a:rPr lang="he-IL" sz="2200" dirty="0" smtClean="0"/>
            </a:br>
            <a:r>
              <a:rPr lang="he-IL" sz="2200" dirty="0" smtClean="0">
                <a:solidFill>
                  <a:srgbClr val="FFC000"/>
                </a:solidFill>
              </a:rPr>
              <a:t>על כל התכשירים המופצים בישראל על ידי עסקים ומחסנים רשויים  להיות רשומים בישראל, או </a:t>
            </a:r>
            <a:r>
              <a:rPr lang="he-IL" sz="2200" dirty="0" smtClean="0">
                <a:solidFill>
                  <a:srgbClr val="FFC000"/>
                </a:solidFill>
              </a:rPr>
              <a:t>לחילופין </a:t>
            </a:r>
            <a:r>
              <a:rPr lang="he-IL" sz="2200" dirty="0">
                <a:solidFill>
                  <a:srgbClr val="FFC000"/>
                </a:solidFill>
              </a:rPr>
              <a:t>לעמוד בקריטריונים המוגדרים בסעיף 29 (א) של תקנות הרוקחים (תכשירים) </a:t>
            </a:r>
            <a:r>
              <a:rPr lang="he-IL" sz="2200" dirty="0" err="1"/>
              <a:t>התשמ"ו</a:t>
            </a:r>
            <a:r>
              <a:rPr lang="he-IL" sz="2200" dirty="0"/>
              <a:t> -1986. </a:t>
            </a:r>
            <a:r>
              <a:rPr lang="he-IL" sz="2200" dirty="0" smtClean="0"/>
              <a:t>על </a:t>
            </a:r>
            <a:r>
              <a:rPr lang="he-IL" sz="2200" dirty="0"/>
              <a:t>עסק המפיץ חומרי גלם פעילים בישראל לצורך ייצור תכשירים מוגמרים, בין אם חומרי  הגלם </a:t>
            </a:r>
            <a:r>
              <a:rPr lang="he-IL" sz="2200" dirty="0"/>
              <a:t> </a:t>
            </a:r>
            <a:r>
              <a:rPr lang="he-IL" sz="2200" dirty="0" smtClean="0"/>
              <a:t>הפעילים  </a:t>
            </a:r>
            <a:r>
              <a:rPr lang="he-IL" sz="2200" dirty="0"/>
              <a:t>מיוצרים בישראל, ובין אם הם מיובאים, לוודא כי  הם </a:t>
            </a:r>
            <a:r>
              <a:rPr lang="he-IL" sz="2200" dirty="0">
                <a:solidFill>
                  <a:srgbClr val="FFC000"/>
                </a:solidFill>
              </a:rPr>
              <a:t>יוצרו</a:t>
            </a:r>
            <a:r>
              <a:rPr lang="he-IL" sz="2200" dirty="0"/>
              <a:t> </a:t>
            </a:r>
            <a:r>
              <a:rPr lang="he-IL" sz="2200" dirty="0">
                <a:solidFill>
                  <a:srgbClr val="FFC000"/>
                </a:solidFill>
              </a:rPr>
              <a:t>במפעל  המחזיק בתעודת </a:t>
            </a:r>
            <a:r>
              <a:rPr lang="en-US" sz="2200" dirty="0">
                <a:solidFill>
                  <a:srgbClr val="FFC000"/>
                </a:solidFill>
              </a:rPr>
              <a:t>GMP </a:t>
            </a:r>
            <a:r>
              <a:rPr lang="he-IL" sz="2200" dirty="0" smtClean="0">
                <a:solidFill>
                  <a:srgbClr val="FFC000"/>
                </a:solidFill>
              </a:rPr>
              <a:t> תקפה </a:t>
            </a:r>
            <a:r>
              <a:rPr lang="he-IL" sz="2200" dirty="0">
                <a:solidFill>
                  <a:srgbClr val="FFC000"/>
                </a:solidFill>
              </a:rPr>
              <a:t>מהרשות הרגולטורית של המדינה בה הוא מיוצר </a:t>
            </a:r>
            <a:r>
              <a:rPr lang="he-IL" sz="2200" dirty="0"/>
              <a:t>. </a:t>
            </a:r>
            <a:r>
              <a:rPr lang="en-US" sz="1200" dirty="0"/>
              <a:t> </a:t>
            </a:r>
            <a:endParaRPr lang="he-IL" dirty="0"/>
          </a:p>
        </p:txBody>
      </p:sp>
    </p:spTree>
    <p:extLst>
      <p:ext uri="{BB962C8B-B14F-4D97-AF65-F5344CB8AC3E}">
        <p14:creationId xmlns:p14="http://schemas.microsoft.com/office/powerpoint/2010/main" val="13132780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76200" y="1600200"/>
            <a:ext cx="9067800" cy="4637112"/>
          </a:xfrm>
        </p:spPr>
        <p:txBody>
          <a:bodyPr>
            <a:normAutofit/>
          </a:bodyPr>
          <a:lstStyle/>
          <a:p>
            <a:pPr algn="r" rtl="1"/>
            <a:r>
              <a:rPr lang="he-IL" b="1" dirty="0" smtClean="0"/>
              <a:t>5.2 </a:t>
            </a:r>
            <a:r>
              <a:rPr lang="he-IL" b="1" dirty="0"/>
              <a:t>הסמכת ספקים</a:t>
            </a:r>
            <a:endParaRPr lang="en-US" dirty="0"/>
          </a:p>
          <a:p>
            <a:pPr algn="r" rtl="1"/>
            <a:r>
              <a:rPr lang="he-IL" dirty="0">
                <a:solidFill>
                  <a:srgbClr val="FFC000"/>
                </a:solidFill>
              </a:rPr>
              <a:t>מפיצים יקבלו את התכשירים רק מבעלי רישיון מפיץ או בעלי אישור יצרן/יבואן המחזיקים בתעודת רישום או באישור ייבוא עבור התכשיר.</a:t>
            </a:r>
            <a:endParaRPr lang="en-US" dirty="0">
              <a:solidFill>
                <a:srgbClr val="FFC000"/>
              </a:solidFill>
            </a:endParaRPr>
          </a:p>
          <a:p>
            <a:pPr algn="r" rtl="1"/>
            <a:r>
              <a:rPr lang="he-IL" dirty="0"/>
              <a:t>על מפיץ המייבא תכשירים ממדינות לא מוכרות, להחזיק באישור יצרן.</a:t>
            </a:r>
            <a:endParaRPr lang="en-US" dirty="0"/>
          </a:p>
          <a:p>
            <a:pPr algn="r" rtl="1"/>
            <a:r>
              <a:rPr lang="he-IL" dirty="0"/>
              <a:t>כאשר תכשירים רפואיים מתקבלים ממפיץ אחר, על המפיץ המקבל לוודא כי המפיץ </a:t>
            </a:r>
            <a:r>
              <a:rPr lang="he-IL" dirty="0">
                <a:solidFill>
                  <a:srgbClr val="FFC000"/>
                </a:solidFill>
              </a:rPr>
              <a:t>מחזיק ברישיון מפיץ ועומד בעקרונות ה-</a:t>
            </a:r>
            <a:r>
              <a:rPr lang="en-US" dirty="0">
                <a:solidFill>
                  <a:srgbClr val="FFC000"/>
                </a:solidFill>
              </a:rPr>
              <a:t>GDP</a:t>
            </a:r>
            <a:r>
              <a:rPr lang="he-IL" dirty="0"/>
              <a:t>  . ניתן לראות כי מדובר במפיץ מורשה במאגר המידע של משרד הבריאות. אם המוצר הרפואי מתקבל באמצעות מתווך, על המפיץ לוודא כי המתווך רשום ועומד בדרישות פרק 10 במסמך זה.</a:t>
            </a:r>
            <a:endParaRPr lang="en-US" dirty="0"/>
          </a:p>
          <a:p>
            <a:pPr algn="r" rtl="1"/>
            <a:r>
              <a:rPr lang="he-IL" dirty="0"/>
              <a:t> </a:t>
            </a:r>
            <a:endParaRPr lang="en-US" dirty="0"/>
          </a:p>
          <a:p>
            <a:pPr algn="r"/>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9571519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524000"/>
            <a:ext cx="8686800" cy="5334000"/>
          </a:xfrm>
        </p:spPr>
        <p:txBody>
          <a:bodyPr>
            <a:normAutofit/>
          </a:bodyPr>
          <a:lstStyle/>
          <a:p>
            <a:pPr marL="0" indent="0" algn="r" rtl="1">
              <a:buNone/>
            </a:pPr>
            <a:r>
              <a:rPr lang="he-IL" sz="3200" dirty="0"/>
              <a:t>יש לבצע הסמכה ואישור של ספקים לפני רכישת תכשירים רפואיים. יהיה נוהל לביצוע ביקורות והתוצאות יתועדו וייבדקו באופן תקופתי. </a:t>
            </a:r>
            <a:endParaRPr lang="he-IL" sz="3200" dirty="0" smtClean="0"/>
          </a:p>
          <a:p>
            <a:pPr marL="0" indent="0" algn="r" rtl="1">
              <a:buNone/>
            </a:pPr>
            <a:r>
              <a:rPr lang="he-IL" sz="3200" dirty="0" smtClean="0"/>
              <a:t>בתהליך </a:t>
            </a:r>
            <a:r>
              <a:rPr lang="he-IL" sz="3200" dirty="0"/>
              <a:t>חתימת חוזה חדש עם ספקים חדשים, המפיץ יעריך את התאמתם, כשירותם ומהימנותם של הספקים. יש לשים לב למוניטין ולאמינות הספק, </a:t>
            </a:r>
            <a:r>
              <a:rPr lang="he-IL" sz="3200" dirty="0">
                <a:solidFill>
                  <a:srgbClr val="FFC000"/>
                </a:solidFill>
              </a:rPr>
              <a:t>כמו כן לשים לב לסימנים מחשידים כגון, כמויות גדולות של תכשירים שיש נטייה לזייפם, כמויות גדולות של תכשירים שבדרך כלל קיימים רק בכמויות מוגבלות ומחירים נמוכים מהמחירון.</a:t>
            </a:r>
            <a:endParaRPr lang="en-US" sz="3200" dirty="0">
              <a:solidFill>
                <a:srgbClr val="FFC000"/>
              </a:solidFill>
            </a:endParaRPr>
          </a:p>
          <a:p>
            <a:pPr marL="0" indent="0" algn="r" rtl="1">
              <a:buNone/>
            </a:pPr>
            <a:endParaRPr lang="he-IL" sz="3200"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257075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rtl="1"/>
            <a:r>
              <a:rPr lang="en-US" dirty="0" smtClean="0">
                <a:solidFill>
                  <a:srgbClr val="FFFF00"/>
                </a:solidFill>
              </a:rPr>
              <a:t>GDP</a:t>
            </a:r>
            <a:r>
              <a:rPr lang="he-IL" dirty="0" smtClean="0">
                <a:solidFill>
                  <a:srgbClr val="FFFF00"/>
                </a:solidFill>
              </a:rPr>
              <a:t> ישראל </a:t>
            </a:r>
            <a:endParaRPr lang="he-IL" dirty="0">
              <a:solidFill>
                <a:srgbClr val="FFFF00"/>
              </a:solidFill>
            </a:endParaRPr>
          </a:p>
        </p:txBody>
      </p:sp>
      <p:sp>
        <p:nvSpPr>
          <p:cNvPr id="3" name="מציין מיקום תוכן 2"/>
          <p:cNvSpPr>
            <a:spLocks noGrp="1"/>
          </p:cNvSpPr>
          <p:nvPr>
            <p:ph idx="1"/>
          </p:nvPr>
        </p:nvSpPr>
        <p:spPr>
          <a:xfrm>
            <a:off x="76200" y="2420888"/>
            <a:ext cx="8839200" cy="3816424"/>
          </a:xfrm>
        </p:spPr>
        <p:txBody>
          <a:bodyPr>
            <a:normAutofit/>
          </a:bodyPr>
          <a:lstStyle/>
          <a:p>
            <a:pPr marL="0" lvl="1" indent="0" algn="r" rtl="1">
              <a:buNone/>
            </a:pPr>
            <a:r>
              <a:rPr lang="he-IL" sz="3600" dirty="0" smtClean="0"/>
              <a:t>טיוטת הנוהל </a:t>
            </a:r>
            <a:r>
              <a:rPr lang="he-IL" sz="3600" dirty="0"/>
              <a:t>הישראלי </a:t>
            </a:r>
            <a:r>
              <a:rPr lang="he-IL" sz="3600" dirty="0" smtClean="0"/>
              <a:t>מאמצת </a:t>
            </a:r>
            <a:r>
              <a:rPr lang="he-IL" sz="3600" dirty="0"/>
              <a:t>את ההנחיות  האירופאיות  בנושא </a:t>
            </a:r>
            <a:r>
              <a:rPr lang="en-US" sz="3600" dirty="0"/>
              <a:t>GDP </a:t>
            </a:r>
            <a:r>
              <a:rPr lang="he-IL" sz="3600" dirty="0"/>
              <a:t> (למעט </a:t>
            </a:r>
            <a:r>
              <a:rPr lang="he-IL" sz="3600" dirty="0" smtClean="0"/>
              <a:t>מספר סעיפים </a:t>
            </a:r>
            <a:r>
              <a:rPr lang="he-IL" sz="3600" dirty="0"/>
              <a:t>שהוחרגו) תוך התאמתן לדרישות הרגולטוריות במדינת ישראל. </a:t>
            </a:r>
          </a:p>
          <a:p>
            <a:pPr marL="0" indent="0" algn="r" rtl="1">
              <a:buNone/>
            </a:pPr>
            <a:r>
              <a:rPr lang="he-IL" sz="3600" b="1" dirty="0"/>
              <a:t>הנוהל </a:t>
            </a:r>
            <a:r>
              <a:rPr lang="he-IL" sz="3600" b="1" dirty="0"/>
              <a:t>יופץ עד </a:t>
            </a:r>
            <a:r>
              <a:rPr lang="he-IL" sz="3600" b="1" dirty="0"/>
              <a:t>לסוף החודש להערות התעשייה.</a:t>
            </a:r>
          </a:p>
          <a:p>
            <a:pPr marL="0" indent="0" algn="r" rtl="1">
              <a:buNone/>
            </a:pPr>
            <a:endParaRPr lang="he-IL" sz="3600" dirty="0" smtClean="0"/>
          </a:p>
          <a:p>
            <a:pPr marL="0" indent="0" algn="r" rtl="1">
              <a:buNone/>
            </a:pPr>
            <a:endParaRPr lang="he-IL" sz="3600"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7016935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76200" y="1524000"/>
            <a:ext cx="9144000" cy="4713312"/>
          </a:xfrm>
        </p:spPr>
        <p:txBody>
          <a:bodyPr>
            <a:normAutofit fontScale="92500"/>
          </a:bodyPr>
          <a:lstStyle/>
          <a:p>
            <a:pPr algn="r" rtl="1"/>
            <a:r>
              <a:rPr lang="he-IL" sz="3200" b="1" dirty="0"/>
              <a:t>7.5.3 הסמכת לקוחות</a:t>
            </a:r>
            <a:endParaRPr lang="en-US" sz="3200" dirty="0"/>
          </a:p>
          <a:p>
            <a:pPr algn="r" rtl="1"/>
            <a:r>
              <a:rPr lang="he-IL" sz="3200" dirty="0"/>
              <a:t>מפיצים יבטיחו כי הם מספקים תכשירים רק לאנשים שהם בעצמם מפיצים או מאושרים לספק תכשירים לציבור.</a:t>
            </a:r>
            <a:endParaRPr lang="en-US" sz="3200" dirty="0"/>
          </a:p>
          <a:p>
            <a:pPr algn="r" rtl="1"/>
            <a:r>
              <a:rPr lang="he-IL" sz="3200" dirty="0"/>
              <a:t>בדיקות ובדיקות תקופתיות יכולות לכלול בקשת העתקים מאישורי לקוחות, ברור הסטאטוס באתר משרד הבריאות, בקשת הוכחה  להסמכה או אישור על פי חוק. המפיצים צריכים </a:t>
            </a:r>
            <a:r>
              <a:rPr lang="he-IL" sz="3200" dirty="0" err="1"/>
              <a:t>לנטר</a:t>
            </a:r>
            <a:r>
              <a:rPr lang="he-IL" sz="3200" dirty="0"/>
              <a:t> דפוסי מכירה שונים של </a:t>
            </a:r>
            <a:r>
              <a:rPr lang="he-IL" sz="3200" dirty="0" err="1"/>
              <a:t>נרקוטיקה</a:t>
            </a:r>
            <a:r>
              <a:rPr lang="he-IL" sz="3200" dirty="0"/>
              <a:t>, </a:t>
            </a:r>
            <a:r>
              <a:rPr lang="he-IL" sz="3200" dirty="0" err="1"/>
              <a:t>פסיכוטרופיה</a:t>
            </a:r>
            <a:r>
              <a:rPr lang="he-IL" sz="3200" dirty="0"/>
              <a:t> וחומרים מסוכנים אחרים. </a:t>
            </a:r>
            <a:endParaRPr lang="he-IL" sz="3200" dirty="0" smtClean="0"/>
          </a:p>
          <a:p>
            <a:pPr algn="r" rtl="1"/>
            <a:r>
              <a:rPr lang="he-IL" sz="3200" dirty="0" smtClean="0">
                <a:solidFill>
                  <a:srgbClr val="FFC000"/>
                </a:solidFill>
              </a:rPr>
              <a:t>יש </a:t>
            </a:r>
            <a:r>
              <a:rPr lang="he-IL" sz="3200" dirty="0">
                <a:solidFill>
                  <a:srgbClr val="FFC000"/>
                </a:solidFill>
              </a:rPr>
              <a:t>לחקור ולדווח חשדות לזיופים  למשרד הבריאות . </a:t>
            </a:r>
            <a:endParaRPr lang="en-US" sz="3200" dirty="0">
              <a:solidFill>
                <a:srgbClr val="FFC000"/>
              </a:solidFill>
            </a:endParaRPr>
          </a:p>
          <a:p>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25564275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600200"/>
            <a:ext cx="8229600" cy="676672"/>
          </a:xfrm>
        </p:spPr>
        <p:txBody>
          <a:bodyPr>
            <a:normAutofit fontScale="90000"/>
          </a:bodyPr>
          <a:lstStyle/>
          <a:p>
            <a:pPr algn="r"/>
            <a:r>
              <a:rPr lang="he-IL" dirty="0" smtClean="0"/>
              <a:t>.5.4 </a:t>
            </a:r>
            <a:r>
              <a:rPr lang="he-IL" dirty="0"/>
              <a:t>קבלה </a:t>
            </a:r>
            <a:r>
              <a:rPr lang="en-US" dirty="0"/>
              <a:t/>
            </a:r>
            <a:br>
              <a:rPr lang="en-US" dirty="0"/>
            </a:br>
            <a:endParaRPr lang="he-IL" dirty="0"/>
          </a:p>
        </p:txBody>
      </p:sp>
      <p:sp>
        <p:nvSpPr>
          <p:cNvPr id="3" name="מציין מיקום תוכן 2"/>
          <p:cNvSpPr>
            <a:spLocks noGrp="1"/>
          </p:cNvSpPr>
          <p:nvPr>
            <p:ph idx="1"/>
          </p:nvPr>
        </p:nvSpPr>
        <p:spPr>
          <a:xfrm>
            <a:off x="457200" y="2420888"/>
            <a:ext cx="8686800" cy="4360912"/>
          </a:xfrm>
        </p:spPr>
        <p:txBody>
          <a:bodyPr>
            <a:normAutofit/>
          </a:bodyPr>
          <a:lstStyle/>
          <a:p>
            <a:pPr algn="r" rtl="1"/>
            <a:r>
              <a:rPr lang="he-IL" dirty="0" smtClean="0"/>
              <a:t>מטרת </a:t>
            </a:r>
            <a:r>
              <a:rPr lang="he-IL" dirty="0"/>
              <a:t>הבדיקות בקבלה היא להבטיח שהמשלוח שהגיע </a:t>
            </a:r>
            <a:r>
              <a:rPr lang="he-IL" dirty="0">
                <a:solidFill>
                  <a:srgbClr val="FFC000"/>
                </a:solidFill>
              </a:rPr>
              <a:t>נכון</a:t>
            </a:r>
            <a:r>
              <a:rPr lang="he-IL" dirty="0"/>
              <a:t>, כי התכשיר </a:t>
            </a:r>
            <a:r>
              <a:rPr lang="he-IL" dirty="0">
                <a:solidFill>
                  <a:srgbClr val="FFC000"/>
                </a:solidFill>
              </a:rPr>
              <a:t>מקורו בספקים מאושרים </a:t>
            </a:r>
            <a:r>
              <a:rPr lang="he-IL" dirty="0"/>
              <a:t>וכי </a:t>
            </a:r>
            <a:r>
              <a:rPr lang="he-IL" dirty="0">
                <a:solidFill>
                  <a:srgbClr val="FFC000"/>
                </a:solidFill>
              </a:rPr>
              <a:t>המשלוח לא נפגע </a:t>
            </a:r>
            <a:r>
              <a:rPr lang="he-IL" dirty="0"/>
              <a:t>באופן הנראה לעין במהלך ההובלה וכן כי הוא </a:t>
            </a:r>
            <a:r>
              <a:rPr lang="he-IL" dirty="0">
                <a:solidFill>
                  <a:srgbClr val="FFC000"/>
                </a:solidFill>
              </a:rPr>
              <a:t>עמד בתנאי ההובלה הנדרשים. </a:t>
            </a:r>
            <a:endParaRPr lang="en-US" dirty="0">
              <a:solidFill>
                <a:srgbClr val="FFC000"/>
              </a:solidFill>
            </a:endParaRPr>
          </a:p>
          <a:p>
            <a:pPr algn="r" rtl="1"/>
            <a:r>
              <a:rPr lang="he-IL" dirty="0"/>
              <a:t>תכשירים הדורשים תנאים מיוחדים יהיו בעדיפות ראשונה עם קבלתם ויועברו מיידית למתקני אחסון מתאימים. </a:t>
            </a:r>
            <a:endParaRPr lang="en-US" dirty="0"/>
          </a:p>
          <a:p>
            <a:pPr algn="r" rtl="1"/>
            <a:r>
              <a:rPr lang="he-IL" dirty="0"/>
              <a:t>אצוות תכשירים יוכנסו לאזור הסגר ולא יועברו למלאי משוחרר לפני שאושרו על פי נוהל למכירה.</a:t>
            </a:r>
            <a:endParaRPr lang="en-US" dirty="0"/>
          </a:p>
          <a:p>
            <a:pPr algn="r"/>
            <a:endParaRPr lang="he-IL" dirty="0"/>
          </a:p>
        </p:txBody>
      </p:sp>
    </p:spTree>
    <p:extLst>
      <p:ext uri="{BB962C8B-B14F-4D97-AF65-F5344CB8AC3E}">
        <p14:creationId xmlns:p14="http://schemas.microsoft.com/office/powerpoint/2010/main" val="9269263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3600" dirty="0"/>
              <a:t>5.5 אחסון</a:t>
            </a:r>
            <a:r>
              <a:rPr lang="en-US" sz="3600" dirty="0"/>
              <a:t/>
            </a:r>
            <a:br>
              <a:rPr lang="en-US" sz="3600" dirty="0"/>
            </a:br>
            <a:endParaRPr lang="he-IL" sz="1100" dirty="0"/>
          </a:p>
        </p:txBody>
      </p:sp>
      <p:sp>
        <p:nvSpPr>
          <p:cNvPr id="3" name="מציין מיקום תוכן 2"/>
          <p:cNvSpPr>
            <a:spLocks noGrp="1"/>
          </p:cNvSpPr>
          <p:nvPr>
            <p:ph idx="1"/>
          </p:nvPr>
        </p:nvSpPr>
        <p:spPr>
          <a:xfrm>
            <a:off x="152400" y="2133600"/>
            <a:ext cx="8839200" cy="4103712"/>
          </a:xfrm>
        </p:spPr>
        <p:txBody>
          <a:bodyPr>
            <a:normAutofit/>
          </a:bodyPr>
          <a:lstStyle/>
          <a:p>
            <a:pPr algn="r" rtl="1"/>
            <a:r>
              <a:rPr lang="he-IL" sz="2800" dirty="0" smtClean="0"/>
              <a:t>יש </a:t>
            </a:r>
            <a:r>
              <a:rPr lang="he-IL" sz="2800" dirty="0"/>
              <a:t>לאחסן תכשירים רפואיים בנפרד מתכשירים אחרים העלולים להשפיע עליהם ויש להגן עליהם מהשפעות מזיקות של אור, טמפרטורה, לחות וגורמים חיצוניים אחרים. יש לתת תשומת לב מיוחדת לתכשירים הדורשים תנאי אחסון מיוחדים. </a:t>
            </a:r>
            <a:endParaRPr lang="en-US" sz="2800" dirty="0"/>
          </a:p>
          <a:p>
            <a:pPr algn="r" rtl="1"/>
            <a:r>
              <a:rPr lang="he-IL" sz="2800" dirty="0"/>
              <a:t>עם ההגעה, אריזות תכשירים ינוקו, במידת הצורך לפני אחסון </a:t>
            </a:r>
            <a:endParaRPr lang="en-US" sz="2800" dirty="0"/>
          </a:p>
          <a:p>
            <a:pPr algn="r" rtl="1"/>
            <a:r>
              <a:rPr lang="he-IL" sz="2800" dirty="0"/>
              <a:t>הוראות האחסון יבטיחו כי נשמרים תנאי אחסון נאותים וכי מתאפשרת אבטחה מתאימה של המלאי.</a:t>
            </a:r>
            <a:endParaRPr lang="en-US" sz="2800" dirty="0"/>
          </a:p>
          <a:p>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24817154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1600200"/>
            <a:ext cx="9144000" cy="4637112"/>
          </a:xfrm>
        </p:spPr>
        <p:txBody>
          <a:bodyPr>
            <a:normAutofit/>
          </a:bodyPr>
          <a:lstStyle/>
          <a:p>
            <a:pPr algn="r" rtl="1"/>
            <a:r>
              <a:rPr lang="he-IL" dirty="0"/>
              <a:t>המלאים יטופלו על פי עקרון "</a:t>
            </a:r>
            <a:r>
              <a:rPr lang="en-US" dirty="0"/>
              <a:t>FEFO </a:t>
            </a:r>
            <a:r>
              <a:rPr lang="he-IL" dirty="0"/>
              <a:t>" (האצווה בעלת פקיעת תוקף ראשונה תופץ ראשונה). מקרים יוצאים מן הכלל יתועדו.</a:t>
            </a:r>
            <a:endParaRPr lang="en-US" dirty="0"/>
          </a:p>
          <a:p>
            <a:pPr algn="r" rtl="1"/>
            <a:r>
              <a:rPr lang="he-IL" dirty="0"/>
              <a:t>המוצרים יטופלו ויאוחסנו באופן שימנע דליפה, שבר, זיהום וערבוב צולב. תכשירים לא יאוחסנו באופן ישיר על הרצפה, אלא אם כן את האריזה נועדה לכך (לדוגמא, בלוני גז רפואי). </a:t>
            </a:r>
            <a:br>
              <a:rPr lang="he-IL" dirty="0"/>
            </a:br>
            <a:r>
              <a:rPr lang="he-IL" dirty="0"/>
              <a:t>תכשירים המתקרבים למועד פקיעת חיי המדף שלהם יוצאו מהמלאי הסחיר ויופרדו פיזית או באמצעות הפרדה אלקטרונית שווה ערך.  </a:t>
            </a:r>
            <a:endParaRPr lang="en-US" dirty="0"/>
          </a:p>
          <a:p>
            <a:pPr algn="r" rtl="1"/>
            <a:r>
              <a:rPr lang="he-IL" dirty="0"/>
              <a:t>יש לבצע ספירות מלאי באופן קבוע. יש לתעד ולחקור אי סדרים בספירות המלאי.</a:t>
            </a:r>
            <a:endParaRPr lang="en-US" dirty="0"/>
          </a:p>
          <a:p>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14411031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dirty="0" smtClean="0"/>
              <a:t>השמדה</a:t>
            </a:r>
            <a:endParaRPr lang="he-IL" dirty="0"/>
          </a:p>
        </p:txBody>
      </p:sp>
      <p:sp>
        <p:nvSpPr>
          <p:cNvPr id="3" name="מציין מיקום תוכן 2"/>
          <p:cNvSpPr>
            <a:spLocks noGrp="1"/>
          </p:cNvSpPr>
          <p:nvPr>
            <p:ph idx="1"/>
          </p:nvPr>
        </p:nvSpPr>
        <p:spPr>
          <a:xfrm>
            <a:off x="0" y="2133600"/>
            <a:ext cx="9144000" cy="4103712"/>
          </a:xfrm>
        </p:spPr>
        <p:txBody>
          <a:bodyPr>
            <a:noAutofit/>
          </a:bodyPr>
          <a:lstStyle/>
          <a:p>
            <a:pPr algn="r" rtl="1"/>
            <a:r>
              <a:rPr lang="he-IL" b="1" dirty="0"/>
              <a:t>במקום סעיף 5.6 יבוא הטקסט </a:t>
            </a:r>
            <a:r>
              <a:rPr lang="he-IL" b="1" dirty="0" smtClean="0"/>
              <a:t>הבא:</a:t>
            </a:r>
            <a:endParaRPr lang="he-IL" dirty="0"/>
          </a:p>
          <a:p>
            <a:pPr algn="r" rtl="1"/>
            <a:r>
              <a:rPr lang="he-IL" sz="2400" dirty="0" smtClean="0"/>
              <a:t>תכשירים </a:t>
            </a:r>
            <a:r>
              <a:rPr lang="he-IL" sz="2400" dirty="0" smtClean="0"/>
              <a:t>רפואיים וחומרי גלם המיועדים להשמדה יזוהו באופן ברור. יאוחסנו בנפרד במקום סגור ומוגן המוגבל לכניסת מורשים בלבד ויטופלו בהתאם לנוהל כתוב.</a:t>
            </a:r>
            <a:endParaRPr lang="en-US" sz="2400" dirty="0" smtClean="0"/>
          </a:p>
          <a:p>
            <a:pPr marL="360363" lvl="2" algn="r" rtl="1"/>
            <a:r>
              <a:rPr lang="he-IL" sz="2400" dirty="0" smtClean="0"/>
              <a:t>הרוקח </a:t>
            </a:r>
            <a:r>
              <a:rPr lang="he-IL" sz="2400" dirty="0"/>
              <a:t>האחראי יפקח על תהליך ההשמדה ובאחריותו לוודא כי השמדת התכשיר בוצעה תוך עמידה בדרישות נוהל </a:t>
            </a:r>
            <a:r>
              <a:rPr lang="he-IL" sz="2400" dirty="0" smtClean="0"/>
              <a:t>זה.</a:t>
            </a:r>
            <a:endParaRPr lang="he-IL" sz="2400" dirty="0"/>
          </a:p>
          <a:p>
            <a:pPr marL="360363" lvl="2" algn="r" rtl="1"/>
            <a:r>
              <a:rPr lang="he-IL" sz="2400" dirty="0" smtClean="0"/>
              <a:t>כל </a:t>
            </a:r>
            <a:r>
              <a:rPr lang="he-IL" sz="2400" dirty="0"/>
              <a:t>שלבי התהליך החל מקבלת ההחלטה על איסוף התכשיר לצורך השמדה ועד להשמדה יתועדו בצורה ברורה תוך פירוט כמותי של האצוות הפסולות המיועדות להשמדה כך שתתאפשר עקיבות מלאה. תיעוד זה יעמוד לרשות המפקחים בכל עת</a:t>
            </a:r>
            <a:r>
              <a:rPr lang="he-IL" sz="2400" dirty="0" smtClean="0"/>
              <a:t>.</a:t>
            </a:r>
            <a:endParaRPr lang="en-US" sz="2400" dirty="0"/>
          </a:p>
        </p:txBody>
      </p:sp>
    </p:spTree>
    <p:extLst>
      <p:ext uri="{BB962C8B-B14F-4D97-AF65-F5344CB8AC3E}">
        <p14:creationId xmlns:p14="http://schemas.microsoft.com/office/powerpoint/2010/main" val="39472737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76200" y="1524000"/>
            <a:ext cx="9220200" cy="4713312"/>
          </a:xfrm>
        </p:spPr>
        <p:txBody>
          <a:bodyPr>
            <a:normAutofit fontScale="92500" lnSpcReduction="10000"/>
          </a:bodyPr>
          <a:lstStyle/>
          <a:p>
            <a:pPr marL="914400" lvl="2" indent="0" algn="r" rtl="1">
              <a:buNone/>
            </a:pPr>
            <a:r>
              <a:rPr lang="he-IL" sz="2800" dirty="0"/>
              <a:t>שלב הוצאת הפריט המיועד להשמדה מאזור המיועד לאחסון פריטים להשמדה והכנתו למשלוח יעשה בנוכחות הרוקח האחראי, או מנהל הבטחת איכות. </a:t>
            </a:r>
            <a:endParaRPr lang="en-US" sz="2800" dirty="0"/>
          </a:p>
          <a:p>
            <a:pPr marL="914400" lvl="2" indent="0" algn="r" rtl="1">
              <a:buNone/>
            </a:pPr>
            <a:r>
              <a:rPr lang="he-IL" sz="2800" dirty="0" smtClean="0"/>
              <a:t>טרם </a:t>
            </a:r>
            <a:r>
              <a:rPr lang="he-IL" sz="2800" dirty="0"/>
              <a:t>ביצוע המשלוח לאתר ההשמדה, יוודא הרוקח האחראי  כי בוצעה, ככל שניתן, פגיעה פיזית ו/או כימית בתכשיר/חומר הגלם על מנת להפחית למינימום את הסיכון למחזור התכשיר. אמצעים אלו יכללו, למשל, מעיכה/דחיסה/גריסה של האריזות על ידי הפעלת לחץ, פרוק האריזות, שפיכת חומר צבע על התכשיר או חומר הגלם, בהתאם לסוג האריזה, מהות התכשיר/חומר הגלם והסיכון לעובדים ולסביבה.</a:t>
            </a:r>
            <a:endParaRPr lang="en-US" sz="2800" dirty="0"/>
          </a:p>
          <a:p>
            <a:pPr marL="914400" lvl="2" indent="0" algn="r" rtl="1">
              <a:buNone/>
            </a:pPr>
            <a:r>
              <a:rPr lang="he-IL" sz="2800" dirty="0" smtClean="0"/>
              <a:t>המחוזיים</a:t>
            </a:r>
            <a:r>
              <a:rPr lang="he-IL" sz="2800" dirty="0"/>
              <a:t>.</a:t>
            </a:r>
            <a:r>
              <a:rPr lang="he-IL" sz="1800" dirty="0"/>
              <a:t/>
            </a:r>
            <a:br>
              <a:rPr lang="he-IL" sz="1800" dirty="0"/>
            </a:br>
            <a:endParaRPr lang="he-IL" sz="1800" dirty="0"/>
          </a:p>
          <a:p>
            <a:endParaRPr lang="he-IL" dirty="0"/>
          </a:p>
        </p:txBody>
      </p:sp>
      <p:sp>
        <p:nvSpPr>
          <p:cNvPr id="4" name="מציין מיקום טקסט 3"/>
          <p:cNvSpPr>
            <a:spLocks noGrp="1"/>
          </p:cNvSpPr>
          <p:nvPr>
            <p:ph type="body" sz="quarter" idx="12"/>
          </p:nvPr>
        </p:nvSpPr>
        <p:spPr/>
        <p:txBody>
          <a:bodyPr/>
          <a:lstStyle/>
          <a:p>
            <a:endParaRPr lang="he-IL" dirty="0"/>
          </a:p>
        </p:txBody>
      </p:sp>
    </p:spTree>
    <p:extLst>
      <p:ext uri="{BB962C8B-B14F-4D97-AF65-F5344CB8AC3E}">
        <p14:creationId xmlns:p14="http://schemas.microsoft.com/office/powerpoint/2010/main" val="49355459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1600200"/>
            <a:ext cx="9144000" cy="4637112"/>
          </a:xfrm>
        </p:spPr>
        <p:txBody>
          <a:bodyPr>
            <a:normAutofit/>
          </a:bodyPr>
          <a:lstStyle/>
          <a:p>
            <a:pPr marL="0" lvl="2" indent="0" algn="r">
              <a:buNone/>
            </a:pPr>
            <a:r>
              <a:rPr lang="he-IL" sz="2800" dirty="0"/>
              <a:t>כאשר השילוח נעשה ללא פגימה בתכשיר/חומר הגלם  הפעיל על הרוקח האחראי לדאוג לליווי התכשיר/חומר הגלם הפעיל על ידי נציג העסק עד להשמדת התכשיר/חומר הגלם הפעיל באתר בפועל.</a:t>
            </a:r>
            <a:endParaRPr lang="en-US" sz="2800" dirty="0"/>
          </a:p>
          <a:p>
            <a:pPr marL="0" lvl="2" indent="0" algn="r">
              <a:buNone/>
            </a:pPr>
            <a:r>
              <a:rPr lang="he-IL" sz="2800" dirty="0"/>
              <a:t>ההובלה לאתר ההשמדה תתבצע באופן מאובטח באמצעות מוביל של העסק או באמצעות חברה בקבלנות משנה.</a:t>
            </a:r>
            <a:endParaRPr lang="en-US" sz="2800" dirty="0"/>
          </a:p>
          <a:p>
            <a:pPr marL="0" lvl="2" indent="0" algn="r">
              <a:buNone/>
            </a:pPr>
            <a:r>
              <a:rPr lang="he-IL" sz="2800" dirty="0"/>
              <a:t>באחריות  הרוקח האחראי לוודא כי תהליך ההובלה להשמדה וההשמדה מתועדים.</a:t>
            </a:r>
            <a:endParaRPr lang="en-US" sz="2800" dirty="0"/>
          </a:p>
          <a:p>
            <a:pPr marL="0" indent="0" algn="r">
              <a:buNone/>
            </a:pPr>
            <a:r>
              <a:rPr lang="he-IL" sz="2800" dirty="0"/>
              <a:t>תכשירים וחומרי גלם המכילים חומרים נרקוטיים </a:t>
            </a:r>
            <a:r>
              <a:rPr lang="he-IL" sz="2800" dirty="0" err="1"/>
              <a:t>ופסיכוטרופיים</a:t>
            </a:r>
            <a:r>
              <a:rPr lang="he-IL" sz="2800" dirty="0"/>
              <a:t> </a:t>
            </a:r>
            <a:r>
              <a:rPr lang="he-IL" sz="2800" dirty="0"/>
              <a:t>יטופלו בהתאם להוראות הרוקחים</a:t>
            </a:r>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259238249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600200"/>
            <a:ext cx="8229600" cy="4637112"/>
          </a:xfrm>
        </p:spPr>
        <p:txBody>
          <a:bodyPr>
            <a:normAutofit lnSpcReduction="10000"/>
          </a:bodyPr>
          <a:lstStyle/>
          <a:p>
            <a:pPr algn="r" rtl="1"/>
            <a:r>
              <a:rPr lang="he-IL" b="1" dirty="0"/>
              <a:t>7.5.7 ניפוק</a:t>
            </a:r>
            <a:endParaRPr lang="en-US" dirty="0"/>
          </a:p>
          <a:p>
            <a:pPr algn="r" rtl="1"/>
            <a:r>
              <a:rPr lang="he-IL" dirty="0"/>
              <a:t>תהיה בקרה מתאימה על מנת להבטיח כי התכשיר הנכון לוקט ונופק.</a:t>
            </a:r>
            <a:endParaRPr lang="en-US" dirty="0"/>
          </a:p>
          <a:p>
            <a:pPr algn="r" rtl="1"/>
            <a:r>
              <a:rPr lang="he-IL" dirty="0"/>
              <a:t>למוצר המנופק יהיו חיי מדף נותרים מספיקים לכל הפחות למשך הזמן הנדרש להגעתו ללקוח הסופי ושימוש בו.</a:t>
            </a:r>
            <a:endParaRPr lang="en-US" dirty="0"/>
          </a:p>
          <a:p>
            <a:pPr algn="r" rtl="1"/>
            <a:r>
              <a:rPr lang="he-IL" dirty="0"/>
              <a:t> </a:t>
            </a:r>
            <a:endParaRPr lang="en-US" dirty="0"/>
          </a:p>
          <a:p>
            <a:pPr algn="r" rtl="1"/>
            <a:r>
              <a:rPr lang="he-IL" b="1" dirty="0"/>
              <a:t>7.5.8 אספקה</a:t>
            </a:r>
            <a:endParaRPr lang="en-US" dirty="0"/>
          </a:p>
          <a:p>
            <a:pPr algn="r" rtl="1"/>
            <a:r>
              <a:rPr lang="he-IL" dirty="0"/>
              <a:t>לכל אספקה יש לצרף שטר מטען (/תעודת משלוח) המציין את תאריך המשלוח, שם התכשיר, צורת המתן, </a:t>
            </a:r>
            <a:r>
              <a:rPr lang="he-IL" dirty="0">
                <a:solidFill>
                  <a:srgbClr val="FFC000"/>
                </a:solidFill>
              </a:rPr>
              <a:t>מספר האצווה</a:t>
            </a:r>
            <a:r>
              <a:rPr lang="he-IL" dirty="0"/>
              <a:t>, כמויות שנופקו, שם וכתובת הספק, שם וכתובת הנמען (כתובת האחסון הפיזית, במידה ושונה), תנאי הובלה ואחסון . </a:t>
            </a:r>
            <a:endParaRPr lang="en-US" dirty="0"/>
          </a:p>
          <a:p>
            <a:pPr algn="r" rtl="1"/>
            <a:r>
              <a:rPr lang="he-IL" dirty="0"/>
              <a:t>ישמרו רשומות כך שניתן יהיה לדעת את מיקום התכשיר בפועל.</a:t>
            </a:r>
            <a:endParaRPr lang="en-US" dirty="0"/>
          </a:p>
          <a:p>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394002262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1600200"/>
            <a:ext cx="9144000" cy="5257800"/>
          </a:xfrm>
        </p:spPr>
        <p:txBody>
          <a:bodyPr>
            <a:normAutofit/>
          </a:bodyPr>
          <a:lstStyle/>
          <a:p>
            <a:pPr algn="r" rtl="1"/>
            <a:r>
              <a:rPr lang="he-IL" sz="2600" b="1" dirty="0" smtClean="0"/>
              <a:t>5.9 </a:t>
            </a:r>
            <a:r>
              <a:rPr lang="he-IL" sz="2600" b="1" dirty="0"/>
              <a:t>ייצוא למדינות לא מוכרות</a:t>
            </a:r>
            <a:endParaRPr lang="en-US" sz="2600" dirty="0"/>
          </a:p>
          <a:p>
            <a:pPr algn="r" rtl="1"/>
            <a:r>
              <a:rPr lang="he-IL" sz="2600" dirty="0"/>
              <a:t>היצוא של תכשירים כלול בהגדרה של " הפצה ". אדם המייצא תכשירים חייב להחזיק אישור מפיץ או אישור יצרן. </a:t>
            </a:r>
            <a:br>
              <a:rPr lang="he-IL" sz="2600" dirty="0"/>
            </a:br>
            <a:r>
              <a:rPr lang="he-IL" sz="2600" dirty="0"/>
              <a:t>כללי ה-</a:t>
            </a:r>
            <a:r>
              <a:rPr lang="en-US" sz="2600" dirty="0"/>
              <a:t>GDP</a:t>
            </a:r>
            <a:r>
              <a:rPr lang="he-IL" sz="2600" dirty="0"/>
              <a:t> יחולו במלואם על יצוא תכשירים . מוצרים המופצים למדינה לא מוכרת לא מחויבים בתעודת רישום בארץ. היצואן ינקוט באמצעים המתאימים כדי למנוע מתכשירים אלו להגיע לשוק בישראל. על המפיץ להבטיח כי התכשירים ​מסופקים רק לגורמים המורשים לכך במדינת היעד ובהתאם לחקיקה המקומית במדינת היעד.</a:t>
            </a:r>
            <a:endParaRPr lang="en-US" sz="2600" dirty="0"/>
          </a:p>
          <a:p>
            <a:pPr marL="0" indent="0" algn="r" rtl="1">
              <a:buNone/>
            </a:pPr>
            <a:r>
              <a:rPr lang="he-IL" sz="2600" b="1" dirty="0"/>
              <a:t> </a:t>
            </a:r>
            <a:endParaRPr lang="en-US" sz="2600" dirty="0"/>
          </a:p>
          <a:p>
            <a:pPr algn="r"/>
            <a:endParaRPr lang="he-IL" dirty="0"/>
          </a:p>
        </p:txBody>
      </p:sp>
    </p:spTree>
    <p:extLst>
      <p:ext uri="{BB962C8B-B14F-4D97-AF65-F5344CB8AC3E}">
        <p14:creationId xmlns:p14="http://schemas.microsoft.com/office/powerpoint/2010/main" val="130344247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600200"/>
            <a:ext cx="8229600" cy="4637112"/>
          </a:xfrm>
        </p:spPr>
        <p:txBody>
          <a:bodyPr>
            <a:normAutofit fontScale="92500" lnSpcReduction="10000"/>
          </a:bodyPr>
          <a:lstStyle/>
          <a:p>
            <a:pPr algn="r" rtl="1"/>
            <a:r>
              <a:rPr lang="he-IL" b="1" dirty="0"/>
              <a:t>פרק.6- תלונות ,החזרות (</a:t>
            </a:r>
            <a:r>
              <a:rPr lang="en-US" b="1" dirty="0"/>
              <a:t>Returns</a:t>
            </a:r>
            <a:r>
              <a:rPr lang="he-IL" b="1" dirty="0"/>
              <a:t>), תכשירים החשודים כמזויפים ו-</a:t>
            </a:r>
            <a:r>
              <a:rPr lang="en-US" b="1" dirty="0"/>
              <a:t>Recalls</a:t>
            </a:r>
            <a:r>
              <a:rPr lang="he-IL" b="1" dirty="0"/>
              <a:t>.</a:t>
            </a:r>
            <a:endParaRPr lang="en-US" dirty="0"/>
          </a:p>
          <a:p>
            <a:pPr algn="r" rtl="1"/>
            <a:r>
              <a:rPr lang="he-IL" dirty="0"/>
              <a:t>יש לתעד את כל התלונות, ההחזרות (</a:t>
            </a:r>
            <a:r>
              <a:rPr lang="en-US" dirty="0"/>
              <a:t>returns</a:t>
            </a:r>
            <a:r>
              <a:rPr lang="he-IL" dirty="0"/>
              <a:t> ו-</a:t>
            </a:r>
            <a:r>
              <a:rPr lang="en-US" dirty="0"/>
              <a:t>recalls</a:t>
            </a:r>
            <a:r>
              <a:rPr lang="he-IL" dirty="0"/>
              <a:t>) והתכשירים החשודים כמזויפים ולטפל בהם על פי נהלים. הרשומות יהיו פתוחות בפני משרד הבריאות. </a:t>
            </a:r>
            <a:endParaRPr lang="en-US" dirty="0"/>
          </a:p>
          <a:p>
            <a:pPr algn="r" rtl="1"/>
            <a:r>
              <a:rPr lang="he-IL" dirty="0"/>
              <a:t>החזרת תכשירים למלאי סחיר עלולה להוות נקודת תורפה להכנסת מוצרים מזויפים לשרשרת ההפצה, או להכנסת תכשירים שאיכותם או יציבותם נפגעה במהלך האחסון ו/או השינוע.</a:t>
            </a:r>
            <a:endParaRPr lang="en-US" dirty="0"/>
          </a:p>
          <a:p>
            <a:pPr algn="r" rtl="1"/>
            <a:r>
              <a:rPr lang="he-IL" dirty="0"/>
              <a:t>יש לבצע הערכה זהירה של תכשיר מוחזר לפני כל אישור למכירה מחדש ולתעד את הרציונל להחזרתו. נדרשת גישה עקבית על ידי כל השותפים לשרשרת ההפצה על מנת להיות יעילים במלחמה כנגד תכשירים מזויפים.</a:t>
            </a:r>
            <a:endParaRPr lang="en-US" dirty="0"/>
          </a:p>
          <a:p>
            <a:pPr algn="r" rtl="1"/>
            <a:r>
              <a:rPr lang="he-IL" dirty="0"/>
              <a:t>יש לצמצם למינימום החזרת תכשירים למלאי. </a:t>
            </a:r>
            <a:endParaRPr lang="en-US" dirty="0"/>
          </a:p>
          <a:p>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3764631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sz="3600" dirty="0" smtClean="0">
                <a:solidFill>
                  <a:srgbClr val="FFFF00"/>
                </a:solidFill>
              </a:rPr>
              <a:t> </a:t>
            </a:r>
            <a:r>
              <a:rPr lang="he-IL" sz="3600" dirty="0" smtClean="0">
                <a:solidFill>
                  <a:srgbClr val="FFFF00"/>
                </a:solidFill>
              </a:rPr>
              <a:t>בישראל</a:t>
            </a:r>
            <a:r>
              <a:rPr lang="en-US" sz="3600" dirty="0" smtClean="0">
                <a:solidFill>
                  <a:srgbClr val="FFFF00"/>
                </a:solidFill>
              </a:rPr>
              <a:t>GDP</a:t>
            </a:r>
            <a:endParaRPr lang="he-IL" sz="3600" dirty="0">
              <a:solidFill>
                <a:srgbClr val="FFFF00"/>
              </a:solidFill>
            </a:endParaRPr>
          </a:p>
        </p:txBody>
      </p:sp>
      <p:sp>
        <p:nvSpPr>
          <p:cNvPr id="3" name="מציין מיקום תוכן 2"/>
          <p:cNvSpPr>
            <a:spLocks noGrp="1"/>
          </p:cNvSpPr>
          <p:nvPr>
            <p:ph idx="1"/>
          </p:nvPr>
        </p:nvSpPr>
        <p:spPr>
          <a:xfrm>
            <a:off x="457200" y="2209800"/>
            <a:ext cx="8534400" cy="4343400"/>
          </a:xfrm>
        </p:spPr>
        <p:txBody>
          <a:bodyPr>
            <a:normAutofit/>
          </a:bodyPr>
          <a:lstStyle/>
          <a:p>
            <a:pPr marL="342900" lvl="1" indent="-342900" algn="r" rtl="1">
              <a:buFont typeface="Arial" pitchFamily="34" charset="0"/>
              <a:buChar char="•"/>
            </a:pPr>
            <a:r>
              <a:rPr lang="he-IL" sz="3200" dirty="0" smtClean="0"/>
              <a:t>הנוהל מתייחס לתכשירים לבני אדם, </a:t>
            </a:r>
            <a:r>
              <a:rPr lang="he-IL" sz="3200" dirty="0" smtClean="0">
                <a:solidFill>
                  <a:srgbClr val="FFC000"/>
                </a:solidFill>
              </a:rPr>
              <a:t>תכשירים וטרינריים וחומרי גלם </a:t>
            </a:r>
            <a:r>
              <a:rPr lang="he-IL" sz="3200" dirty="0" smtClean="0">
                <a:solidFill>
                  <a:srgbClr val="FFC000"/>
                </a:solidFill>
              </a:rPr>
              <a:t>פעילים.</a:t>
            </a:r>
            <a:endParaRPr lang="he-IL" sz="3200" dirty="0" smtClean="0">
              <a:solidFill>
                <a:srgbClr val="FFC000"/>
              </a:solidFill>
            </a:endParaRPr>
          </a:p>
          <a:p>
            <a:pPr marL="342900" lvl="1" indent="-342900" algn="r" rtl="1">
              <a:buFont typeface="Arial" pitchFamily="34" charset="0"/>
              <a:buChar char="•"/>
            </a:pPr>
            <a:r>
              <a:rPr lang="he-IL" sz="3200" dirty="0" smtClean="0"/>
              <a:t>הנוהל חל </a:t>
            </a:r>
            <a:r>
              <a:rPr lang="he-IL" sz="3200" dirty="0"/>
              <a:t>על כל עסק המפיץ תכשירים רפואיים לשימוש בבני אדם </a:t>
            </a:r>
            <a:r>
              <a:rPr lang="he-IL" sz="3200" dirty="0">
                <a:solidFill>
                  <a:srgbClr val="FFC000"/>
                </a:solidFill>
              </a:rPr>
              <a:t>ולשימוש וטרינרי</a:t>
            </a:r>
            <a:r>
              <a:rPr lang="he-IL" sz="3200" dirty="0"/>
              <a:t>, </a:t>
            </a:r>
            <a:r>
              <a:rPr lang="he-IL" sz="3200" dirty="0" smtClean="0"/>
              <a:t>תכשירים </a:t>
            </a:r>
            <a:r>
              <a:rPr lang="he-IL" sz="3200" dirty="0"/>
              <a:t>רפואיים המיועדים לניסויים קליניים, </a:t>
            </a:r>
            <a:r>
              <a:rPr lang="he-IL" sz="3200" dirty="0" smtClean="0"/>
              <a:t>וכן על עסק </a:t>
            </a:r>
            <a:r>
              <a:rPr lang="he-IL" sz="3200" dirty="0" smtClean="0">
                <a:solidFill>
                  <a:srgbClr val="FFC000"/>
                </a:solidFill>
              </a:rPr>
              <a:t>המפיץ </a:t>
            </a:r>
            <a:r>
              <a:rPr lang="he-IL" sz="3200" dirty="0">
                <a:solidFill>
                  <a:srgbClr val="FFC000"/>
                </a:solidFill>
              </a:rPr>
              <a:t>חומרי גלם פעילים המיועדים להיכלל בתכשיר רפואי.  </a:t>
            </a:r>
            <a:endParaRPr lang="he-IL" sz="2800" dirty="0">
              <a:solidFill>
                <a:srgbClr val="FFC000"/>
              </a:solidFill>
            </a:endParaRPr>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353593198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600200"/>
            <a:ext cx="8229600" cy="4637112"/>
          </a:xfrm>
        </p:spPr>
        <p:txBody>
          <a:bodyPr>
            <a:normAutofit/>
          </a:bodyPr>
          <a:lstStyle/>
          <a:p>
            <a:pPr algn="r" rtl="1"/>
            <a:r>
              <a:rPr lang="he-IL" b="1" dirty="0"/>
              <a:t>7.6.2 תלונות</a:t>
            </a:r>
            <a:endParaRPr lang="en-US" dirty="0"/>
          </a:p>
          <a:p>
            <a:pPr algn="r" rtl="1"/>
            <a:r>
              <a:rPr lang="he-IL" dirty="0"/>
              <a:t>תלונות- יש לתעד תלונות עם כל המידע הרלוונטי והמקורי. יש להבחין בין תלונות הנוגעות לאיכות המוצר ובין תלונות הנוגעות להפצה. במקרה של תלונה הנוגעת לאיכות המוצר יש להעביר את התלונה לטיפולו של לבעל הרישום ו/או היצרן ללא שהות. כל תלונה בנוגע להפצה תחקר לעומק על מנת לזהות את המקור או הסיבה לתלונה. ימונה אדם לטיפול בתלונות ויוקצו לו אנשים כתמיכה. לאחר החקירה והערכת התלונה יבוצעו פעולות תיקון במידת הצורך (</a:t>
            </a:r>
            <a:r>
              <a:rPr lang="en-US" dirty="0"/>
              <a:t>CAPA</a:t>
            </a:r>
            <a:r>
              <a:rPr lang="he-IL" dirty="0"/>
              <a:t>) יש לעקוב אחר יישום הפעולות . במידה ולתלונה השלכה על בריאות הציבור יש להודיע למשרד הבריאות בהתאם לנוהל הודעה על פגם. </a:t>
            </a:r>
            <a:endParaRPr lang="en-US" dirty="0"/>
          </a:p>
          <a:p>
            <a:pPr algn="r"/>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370467949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447800"/>
            <a:ext cx="8229600" cy="4789512"/>
          </a:xfrm>
        </p:spPr>
        <p:txBody>
          <a:bodyPr>
            <a:normAutofit/>
          </a:bodyPr>
          <a:lstStyle/>
          <a:p>
            <a:pPr algn="r" rtl="1"/>
            <a:r>
              <a:rPr lang="he-IL" b="1" dirty="0"/>
              <a:t>7.6.3 תכשירים מוחזרים</a:t>
            </a:r>
            <a:endParaRPr lang="en-US" dirty="0"/>
          </a:p>
          <a:p>
            <a:pPr algn="r" rtl="1"/>
            <a:r>
              <a:rPr lang="he-IL" dirty="0"/>
              <a:t>תכשירים מוחזרים יטופלו על פי נוהל כתוב, תוך ביצוע ניהול סיכונים. ניהול הסיכונים יתייחס לתכשיר המדובר, לכל דרישה ספציפית לאחסון ולזמן שחלף מאז שהתכשיר הופץ לראשונה. החזרות יתבצעו בהתאם לנוהל זה ולחוזי האיכות בין הצדדים. </a:t>
            </a:r>
            <a:endParaRPr lang="en-US" dirty="0"/>
          </a:p>
          <a:p>
            <a:pPr algn="r" rtl="1"/>
            <a:r>
              <a:rPr lang="he-IL" dirty="0"/>
              <a:t>ככלל יש לצמצם החזרת תכשירים למלאי למינימום.</a:t>
            </a:r>
            <a:endParaRPr lang="en-US" dirty="0"/>
          </a:p>
          <a:p>
            <a:pPr algn="r" rtl="1"/>
            <a:r>
              <a:rPr lang="he-IL" dirty="0"/>
              <a:t>לא ניתן להחזיר למלאי הסחיר תכשירים המשווקים בהתאם לתקנות הרוקחים (מכירה של תכשיר בלא מרשם שלא בבית מרקחת או שלא בידי רוקח) תשס"ה – 2004 (תכשירי </a:t>
            </a:r>
            <a:r>
              <a:rPr lang="en-US" dirty="0"/>
              <a:t>GSL</a:t>
            </a:r>
            <a:r>
              <a:rPr lang="he-IL" dirty="0"/>
              <a:t>). כמו כן לא יוחזרו למלאי סחיר תכשירים מעסקים שאינם בפיקוח משרד הבריאות הישראלי.</a:t>
            </a:r>
            <a:endParaRPr lang="en-US" dirty="0"/>
          </a:p>
          <a:p>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306895111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600200"/>
            <a:ext cx="8229600" cy="4637112"/>
          </a:xfrm>
        </p:spPr>
        <p:txBody>
          <a:bodyPr>
            <a:normAutofit fontScale="92500" lnSpcReduction="10000"/>
          </a:bodyPr>
          <a:lstStyle/>
          <a:p>
            <a:pPr algn="r" rtl="1"/>
            <a:r>
              <a:rPr lang="he-IL" dirty="0"/>
              <a:t>תכשירים רפואיים שעזבו את המתקנים של המפיץ יוחזרו למלאי סחיר באישור </a:t>
            </a:r>
            <a:r>
              <a:rPr lang="he-IL" dirty="0" smtClean="0"/>
              <a:t>רוקח אחראי ורק </a:t>
            </a:r>
            <a:r>
              <a:rPr lang="he-IL" dirty="0"/>
              <a:t>בתנאי שוודאו לפחות הדברים הבאים:</a:t>
            </a:r>
            <a:endParaRPr lang="en-US" sz="2000" dirty="0"/>
          </a:p>
          <a:p>
            <a:pPr lvl="0" algn="r" rtl="1"/>
            <a:r>
              <a:rPr lang="he-IL" dirty="0"/>
              <a:t>התכשירים נמצאים באריזתם השניונית השלמה (שלא נפתחה או ניזוקה) ומצבם תקין מבחינת נראות , תוקפם לא פקע והם לא נקראו מהשוק.</a:t>
            </a:r>
            <a:endParaRPr lang="en-US" sz="2000" dirty="0"/>
          </a:p>
          <a:p>
            <a:pPr lvl="0" algn="r" rtl="1"/>
            <a:r>
              <a:rPr lang="he-IL" dirty="0"/>
              <a:t>תכשירים רפואיים שהוחזרו מלקוח שאינו מחזיק באישור מפיץ או מבתי מרקחת המאושרים לספק תכשירים לציבור, ניתן להחזירם רק אם הוחזרו תוך זמן סביר, לדוגמא עד 5 ימי עסקים.</a:t>
            </a:r>
            <a:endParaRPr lang="en-US" sz="2000" dirty="0"/>
          </a:p>
          <a:p>
            <a:pPr lvl="0" algn="r" rtl="1"/>
            <a:r>
              <a:rPr lang="he-IL" dirty="0"/>
              <a:t>הלקוח הראה כי התכשיר שונע, אוחסן, וטופל בהתאמה לדרישות האחסון הספציפיות והוכיח כי התכשיר נרכש מהמפיץ.</a:t>
            </a:r>
            <a:endParaRPr lang="en-US" sz="2000" dirty="0"/>
          </a:p>
          <a:p>
            <a:pPr lvl="0" algn="r" rtl="1"/>
            <a:r>
              <a:rPr lang="he-IL" dirty="0"/>
              <a:t>התכשיר נבדק והוערך על ידי אדם מוסמך וכשיר לכך</a:t>
            </a:r>
            <a:endParaRPr lang="en-US" sz="2000" dirty="0"/>
          </a:p>
          <a:p>
            <a:pPr lvl="0" algn="r" rtl="1"/>
            <a:r>
              <a:rPr lang="he-IL" dirty="0"/>
              <a:t>למפיץ יש ראיות סבירות כי התכשיר סופק ללקוח (באמצעות עותקים של תעודת המשלוח המקורית או על ידי התייחסות למספרי חשבונית המס וכדומה) ומספר האצווה ידוע ואין סיבה להאמין שהמוצר מזויף. </a:t>
            </a:r>
            <a:endParaRPr lang="en-US" sz="2000" dirty="0"/>
          </a:p>
          <a:p>
            <a:pPr algn="r"/>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237028799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52400" y="1600200"/>
            <a:ext cx="8991600" cy="5257800"/>
          </a:xfrm>
        </p:spPr>
        <p:txBody>
          <a:bodyPr>
            <a:normAutofit fontScale="92500" lnSpcReduction="10000"/>
          </a:bodyPr>
          <a:lstStyle/>
          <a:p>
            <a:pPr lvl="0" algn="r" rtl="1"/>
            <a:r>
              <a:rPr lang="he-IL" dirty="0"/>
              <a:t>לתכשירים הדורשים תנאי אחסון בטמפרטורה ספציפית, כגון בקירור או בתנאי טמפרטורה נמוכה, החזרה למלאי סחיר תתאפשר רק אם יש ראיות מתועדות לגבי כך שהתכשיר אוחסן בתנאי האחסון המאושרים לאורך כל הזמן. אם התרחשה סטייה יש לבצע הערכת סיכונים שעל בסיסה ניתן להוכיח את שלמות התכשיר. הראיות יכסו:</a:t>
            </a:r>
            <a:r>
              <a:rPr lang="he-IL" sz="2800" dirty="0"/>
              <a:t>  </a:t>
            </a:r>
            <a:endParaRPr lang="en-US" sz="2000" dirty="0"/>
          </a:p>
          <a:p>
            <a:pPr lvl="1" algn="r" rtl="1"/>
            <a:r>
              <a:rPr lang="he-IL" dirty="0"/>
              <a:t>משלוח ללקוח, </a:t>
            </a:r>
            <a:endParaRPr lang="en-US" sz="1800" dirty="0"/>
          </a:p>
          <a:p>
            <a:pPr lvl="1" algn="r" rtl="1"/>
            <a:r>
              <a:rPr lang="he-IL" dirty="0"/>
              <a:t>בדיקת התכשיר, </a:t>
            </a:r>
            <a:endParaRPr lang="en-US" sz="1800" dirty="0"/>
          </a:p>
          <a:p>
            <a:pPr lvl="1" algn="r" rtl="1"/>
            <a:r>
              <a:rPr lang="he-IL" dirty="0"/>
              <a:t>פתיחת אריזת ההובלה, </a:t>
            </a:r>
            <a:endParaRPr lang="en-US" sz="1800" dirty="0"/>
          </a:p>
          <a:p>
            <a:pPr lvl="1" algn="r" rtl="1"/>
            <a:r>
              <a:rPr lang="he-IL" dirty="0"/>
              <a:t>החזרת התכשיר לאריזה, </a:t>
            </a:r>
            <a:endParaRPr lang="en-US" sz="1800" dirty="0"/>
          </a:p>
          <a:p>
            <a:pPr lvl="1" algn="r" rtl="1"/>
            <a:r>
              <a:rPr lang="he-IL" dirty="0"/>
              <a:t>איסוף והחזרה למפיץ, </a:t>
            </a:r>
            <a:endParaRPr lang="en-US" sz="1800" dirty="0"/>
          </a:p>
          <a:p>
            <a:pPr lvl="1" algn="r" rtl="1"/>
            <a:r>
              <a:rPr lang="he-IL" dirty="0"/>
              <a:t>החזרה למקרר באתר ההפצה . </a:t>
            </a:r>
            <a:endParaRPr lang="en-US" sz="1800" dirty="0"/>
          </a:p>
          <a:p>
            <a:pPr algn="r" rtl="1"/>
            <a:r>
              <a:rPr lang="he-IL" dirty="0" smtClean="0">
                <a:solidFill>
                  <a:srgbClr val="FFC000"/>
                </a:solidFill>
              </a:rPr>
              <a:t>בעצם: תכשירים בקירור והקפאה לא ניתן להחזיר למלאי ללא שכל מסלולם לווה באוגר נתונים.</a:t>
            </a:r>
          </a:p>
          <a:p>
            <a:pPr algn="r" rtl="1"/>
            <a:r>
              <a:rPr lang="he-IL" dirty="0" smtClean="0"/>
              <a:t>תכשירים </a:t>
            </a:r>
            <a:r>
              <a:rPr lang="he-IL" dirty="0"/>
              <a:t>שמוחזרים למלאי הסחיר ינופקו על פי עקרונות ה-</a:t>
            </a:r>
            <a:r>
              <a:rPr lang="en-US" dirty="0"/>
              <a:t>FEFO</a:t>
            </a:r>
            <a:r>
              <a:rPr lang="he-IL" dirty="0"/>
              <a:t>. </a:t>
            </a:r>
            <a:endParaRPr lang="en-US" sz="2000" dirty="0"/>
          </a:p>
          <a:p>
            <a:pPr algn="r" rtl="1"/>
            <a:r>
              <a:rPr lang="he-IL" dirty="0">
                <a:solidFill>
                  <a:srgbClr val="FFC000"/>
                </a:solidFill>
              </a:rPr>
              <a:t>תכשירים גנובים שנמצאו לא ניתן להחזירם למלאי סחיר ולמכרם ללקוחות.</a:t>
            </a:r>
            <a:endParaRPr lang="en-US" sz="2000" dirty="0">
              <a:solidFill>
                <a:srgbClr val="FFC000"/>
              </a:solidFill>
            </a:endParaRPr>
          </a:p>
          <a:p>
            <a:endParaRPr lang="he-IL" dirty="0"/>
          </a:p>
        </p:txBody>
      </p:sp>
    </p:spTree>
    <p:extLst>
      <p:ext uri="{BB962C8B-B14F-4D97-AF65-F5344CB8AC3E}">
        <p14:creationId xmlns:p14="http://schemas.microsoft.com/office/powerpoint/2010/main" val="86162464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524000"/>
            <a:ext cx="8686800" cy="5334000"/>
          </a:xfrm>
        </p:spPr>
        <p:txBody>
          <a:bodyPr>
            <a:normAutofit/>
          </a:bodyPr>
          <a:lstStyle/>
          <a:p>
            <a:pPr algn="r" rtl="1"/>
            <a:r>
              <a:rPr lang="he-IL" b="1" dirty="0"/>
              <a:t>7.6.4 תכשירים מזויפים</a:t>
            </a:r>
            <a:endParaRPr lang="en-US" dirty="0"/>
          </a:p>
          <a:p>
            <a:pPr algn="r" rtl="1"/>
            <a:r>
              <a:rPr lang="he-IL" dirty="0"/>
              <a:t>המפיץ חייב להודיע מידית למשרד הבריאות ולבעל הרישום על כל תכשיר שזוהה כמזויף או חשוד ככזה בהתאם לנוהל פנימי ועל פי נוהל האגף, הודעה על פגם. </a:t>
            </a:r>
            <a:endParaRPr lang="en-US" dirty="0"/>
          </a:p>
          <a:p>
            <a:pPr algn="r" rtl="1"/>
            <a:r>
              <a:rPr lang="he-IL" dirty="0"/>
              <a:t>אירוע כזה יתועד וייחקר והתיעוד יכלול את כל הפרטים. </a:t>
            </a:r>
            <a:endParaRPr lang="en-US" dirty="0"/>
          </a:p>
          <a:p>
            <a:pPr algn="r" rtl="1"/>
            <a:r>
              <a:rPr lang="he-IL" dirty="0"/>
              <a:t>כל תכשיר מזויף הנמצא בשרשרת האספקה , יבודד ויאוחסן באזור נפרד מיתר התכשירים הרפואיים. כל הפעילויות הקשורות לתכשיר כנ"ל יתועד והרשומות יישמרו.</a:t>
            </a:r>
            <a:endParaRPr lang="en-US" dirty="0"/>
          </a:p>
          <a:p>
            <a:pPr algn="r"/>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70275598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600200"/>
            <a:ext cx="8610600" cy="4637112"/>
          </a:xfrm>
        </p:spPr>
        <p:txBody>
          <a:bodyPr>
            <a:normAutofit fontScale="92500"/>
          </a:bodyPr>
          <a:lstStyle/>
          <a:p>
            <a:pPr algn="r" rtl="1"/>
            <a:r>
              <a:rPr lang="he-IL" b="1" dirty="0"/>
              <a:t>7.6.5 החזרת תכשירים מהשוק (</a:t>
            </a:r>
            <a:r>
              <a:rPr lang="en-US" b="1" dirty="0"/>
              <a:t>Recall</a:t>
            </a:r>
            <a:r>
              <a:rPr lang="he-IL" b="1" dirty="0"/>
              <a:t>)</a:t>
            </a:r>
            <a:endParaRPr lang="en-US" dirty="0"/>
          </a:p>
          <a:p>
            <a:pPr algn="r" rtl="1"/>
            <a:r>
              <a:rPr lang="he-IL" dirty="0"/>
              <a:t>יעילות התהליכים שנקבעו להחזרת תכשיר מהשוק תוערך לפחות פעם בשנה (הדמיה או </a:t>
            </a:r>
            <a:r>
              <a:rPr lang="en-US" dirty="0"/>
              <a:t>Mock recall</a:t>
            </a:r>
            <a:r>
              <a:rPr lang="he-IL" dirty="0"/>
              <a:t>). תיעוד ההדמיה יהיה חשוף בפני הרשויות.</a:t>
            </a:r>
            <a:endParaRPr lang="en-US" dirty="0"/>
          </a:p>
          <a:p>
            <a:pPr algn="r" rtl="1"/>
            <a:r>
              <a:rPr lang="he-IL" dirty="0"/>
              <a:t>התהליך להחזרת מוצרים מהשוק ייבנה כך שניתן יהיה להתחיל בפעולות </a:t>
            </a:r>
            <a:r>
              <a:rPr lang="he-IL" dirty="0" smtClean="0"/>
              <a:t>מידית </a:t>
            </a:r>
            <a:r>
              <a:rPr lang="he-IL" dirty="0"/>
              <a:t>ובכל עת. המפיץ יעקוב אחר ההוראות של הודעה על החזרה, כפי שאושרו על ידי משרד הבריאות מול ה-</a:t>
            </a:r>
            <a:r>
              <a:rPr lang="en-US" dirty="0"/>
              <a:t>QP </a:t>
            </a:r>
            <a:r>
              <a:rPr lang="he-IL" dirty="0"/>
              <a:t> של היצרן/יבואן.</a:t>
            </a:r>
            <a:endParaRPr lang="en-US" dirty="0"/>
          </a:p>
          <a:p>
            <a:pPr algn="r" rtl="1"/>
            <a:r>
              <a:rPr lang="he-IL" dirty="0"/>
              <a:t>רשומות ההפצה יהיו נגישות לאחראים על ההחזרה, ויכללו מידע מספק על מפיצים ולקוחות שהתכשיר נופק להם ישירות (כולל כתובות ומספרי פקס בתוך ומחוץ לשעות העבודה, מספרי אצווה וכמויות שסופקו כולל ליצוא ודוגמאות של תכשירים). ההתקדמות של תהליך ההחזרה יהיה מתועד בדוח סופי. לפרטים נוספים ראה נוהל 3 של משרד הבריאות: הודעה על פגם; החזרת תכשיר מן השוק (</a:t>
            </a:r>
            <a:r>
              <a:rPr lang="en-US" dirty="0"/>
              <a:t>Recall</a:t>
            </a:r>
            <a:r>
              <a:rPr lang="he-IL" dirty="0"/>
              <a:t>).</a:t>
            </a:r>
            <a:endParaRPr lang="en-US" dirty="0"/>
          </a:p>
          <a:p>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194545424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lvl="2" algn="r" rtl="0">
              <a:spcBef>
                <a:spcPct val="0"/>
              </a:spcBef>
            </a:pPr>
            <a:r>
              <a:rPr lang="he-IL" u="sng" dirty="0" smtClean="0">
                <a:solidFill>
                  <a:schemeClr val="bg1"/>
                </a:solidFill>
              </a:rPr>
              <a:t/>
            </a:r>
            <a:br>
              <a:rPr lang="he-IL" u="sng" dirty="0" smtClean="0">
                <a:solidFill>
                  <a:schemeClr val="bg1"/>
                </a:solidFill>
              </a:rPr>
            </a:br>
            <a:r>
              <a:rPr lang="he-IL" sz="2700" u="sng" dirty="0" smtClean="0">
                <a:solidFill>
                  <a:schemeClr val="bg1"/>
                </a:solidFill>
              </a:rPr>
              <a:t>במקום סעיף 5.9 במדריך האירופאי יבוא הטקסט הבא:</a:t>
            </a:r>
            <a:r>
              <a:rPr lang="he-IL" u="sng" dirty="0" smtClean="0">
                <a:solidFill>
                  <a:schemeClr val="bg1"/>
                </a:solidFill>
              </a:rPr>
              <a:t> </a:t>
            </a:r>
            <a:r>
              <a:rPr lang="en-US" u="sng" dirty="0" smtClean="0">
                <a:solidFill>
                  <a:schemeClr val="bg1"/>
                </a:solidFill>
              </a:rPr>
              <a:t/>
            </a:r>
            <a:br>
              <a:rPr lang="en-US" u="sng" dirty="0" smtClean="0">
                <a:solidFill>
                  <a:schemeClr val="bg1"/>
                </a:solidFill>
              </a:rPr>
            </a:br>
            <a:endParaRPr lang="he-IL" dirty="0">
              <a:solidFill>
                <a:schemeClr val="bg1"/>
              </a:solidFill>
            </a:endParaRPr>
          </a:p>
        </p:txBody>
      </p:sp>
      <p:sp>
        <p:nvSpPr>
          <p:cNvPr id="3" name="מציין מיקום תוכן 2"/>
          <p:cNvSpPr>
            <a:spLocks noGrp="1"/>
          </p:cNvSpPr>
          <p:nvPr>
            <p:ph idx="1"/>
          </p:nvPr>
        </p:nvSpPr>
        <p:spPr>
          <a:xfrm>
            <a:off x="76200" y="2133600"/>
            <a:ext cx="8991600" cy="4724400"/>
          </a:xfrm>
        </p:spPr>
        <p:txBody>
          <a:bodyPr>
            <a:normAutofit/>
          </a:bodyPr>
          <a:lstStyle/>
          <a:p>
            <a:pPr marL="0" indent="0" algn="r" rtl="1">
              <a:buNone/>
            </a:pPr>
            <a:endParaRPr lang="en-US" dirty="0" smtClean="0"/>
          </a:p>
          <a:p>
            <a:pPr lvl="1" algn="r" rtl="1"/>
            <a:r>
              <a:rPr lang="he-IL" dirty="0" smtClean="0"/>
              <a:t>ייצוא תכשירים וחומרי גלם פעילים: </a:t>
            </a:r>
            <a:endParaRPr lang="en-US" sz="1200" dirty="0" smtClean="0"/>
          </a:p>
          <a:p>
            <a:pPr algn="r" rtl="1"/>
            <a:endParaRPr lang="en-US" sz="1400" dirty="0"/>
          </a:p>
          <a:p>
            <a:pPr lvl="2" algn="r" rtl="1"/>
            <a:r>
              <a:rPr lang="he-IL" dirty="0"/>
              <a:t>הפצה  כוללת גם  יצוא תכשירים וחומרי גלם פעילים. </a:t>
            </a:r>
            <a:endParaRPr lang="en-US" sz="1400" dirty="0"/>
          </a:p>
          <a:p>
            <a:pPr lvl="2" algn="r" rtl="1"/>
            <a:r>
              <a:rPr lang="he-IL" dirty="0"/>
              <a:t>על עסק או מחסן רשוי העוסק בפעולות ייצוא לעמוד בדרישות נוהל זה. כאשר התכשירים המיוצאים אינם רשומים בישראל,  על העסק, או המחסן הרשוי לנקוט בצעדים מתאימים במטרה למנוע הפצת  תכשירים אלה בשוק  הישראלי. </a:t>
            </a:r>
            <a:endParaRPr lang="en-US" sz="1400" dirty="0"/>
          </a:p>
          <a:p>
            <a:pPr lvl="2" algn="r" rtl="1"/>
            <a:r>
              <a:rPr lang="he-IL" dirty="0"/>
              <a:t>על  העסק   לוודא כי התכשירים המיוצאים מסופקים לגופים המאושרים להפצה של תכשירים רפואיים במדינת היעד. </a:t>
            </a:r>
            <a:endParaRPr lang="en-US" sz="1400" dirty="0"/>
          </a:p>
          <a:p>
            <a:pPr lvl="2" algn="r" rtl="1"/>
            <a:r>
              <a:rPr lang="he-IL" dirty="0"/>
              <a:t>על עסק המייצא חומרי גלם פעילים לצורך ייצור תכשירים מוגמרים לוודא כי חומרי הגלם הפעילים יוצרו במפעל המחזיק בתעודת </a:t>
            </a:r>
            <a:r>
              <a:rPr lang="en-US" dirty="0"/>
              <a:t>GMP</a:t>
            </a:r>
            <a:r>
              <a:rPr lang="en-US" sz="1400" dirty="0"/>
              <a:t>  </a:t>
            </a:r>
            <a:r>
              <a:rPr lang="he-IL" sz="1400" dirty="0" smtClean="0"/>
              <a:t> </a:t>
            </a:r>
            <a:r>
              <a:rPr lang="he-IL" dirty="0" smtClean="0"/>
              <a:t>תקפה </a:t>
            </a:r>
            <a:r>
              <a:rPr lang="he-IL" dirty="0"/>
              <a:t>מהרשות הרגולטורית של המדינה בה הוא </a:t>
            </a:r>
            <a:r>
              <a:rPr lang="he-IL" dirty="0" smtClean="0"/>
              <a:t>מיוצר</a:t>
            </a:r>
            <a:r>
              <a:rPr lang="he-IL" sz="1100" dirty="0" smtClean="0"/>
              <a:t> </a:t>
            </a:r>
            <a:endParaRPr lang="en-US" sz="1400" dirty="0" smtClean="0"/>
          </a:p>
          <a:p>
            <a:pPr marL="0" indent="0" algn="r">
              <a:buNone/>
            </a:pPr>
            <a:r>
              <a:rPr lang="en-US" sz="1800" dirty="0" smtClean="0"/>
              <a:t> </a:t>
            </a:r>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261656877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533400" y="1447800"/>
            <a:ext cx="8229600" cy="864096"/>
          </a:xfrm>
        </p:spPr>
        <p:txBody>
          <a:bodyPr>
            <a:normAutofit fontScale="90000"/>
          </a:bodyPr>
          <a:lstStyle/>
          <a:p>
            <a:r>
              <a:rPr lang="he-IL" dirty="0"/>
              <a:t>במקום סעיף 10 במדריך האירופאי יבוא הטקסט הבא: </a:t>
            </a:r>
            <a:r>
              <a:rPr lang="en-US" sz="2000" dirty="0"/>
              <a:t/>
            </a:r>
            <a:br>
              <a:rPr lang="en-US" sz="2000" dirty="0"/>
            </a:br>
            <a:endParaRPr lang="he-IL" dirty="0"/>
          </a:p>
        </p:txBody>
      </p:sp>
      <p:sp>
        <p:nvSpPr>
          <p:cNvPr id="3" name="מציין מיקום תוכן 2"/>
          <p:cNvSpPr>
            <a:spLocks noGrp="1"/>
          </p:cNvSpPr>
          <p:nvPr>
            <p:ph idx="1"/>
          </p:nvPr>
        </p:nvSpPr>
        <p:spPr>
          <a:xfrm>
            <a:off x="457200" y="1981200"/>
            <a:ext cx="8686800" cy="4256112"/>
          </a:xfrm>
        </p:spPr>
        <p:txBody>
          <a:bodyPr>
            <a:normAutofit fontScale="92500" lnSpcReduction="20000"/>
          </a:bodyPr>
          <a:lstStyle/>
          <a:p>
            <a:pPr marL="0" indent="0" algn="r" rtl="1">
              <a:buNone/>
            </a:pPr>
            <a:r>
              <a:rPr lang="he-IL" dirty="0" smtClean="0"/>
              <a:t>מתווך </a:t>
            </a:r>
            <a:r>
              <a:rPr lang="he-IL" dirty="0"/>
              <a:t>(ברוקר</a:t>
            </a:r>
            <a:r>
              <a:rPr lang="he-IL" dirty="0" smtClean="0"/>
              <a:t>): האחריות על הברוקרים היא של המפיץ המאושר</a:t>
            </a:r>
            <a:endParaRPr lang="en-US" sz="1200" dirty="0"/>
          </a:p>
          <a:p>
            <a:pPr algn="r" rtl="1"/>
            <a:endParaRPr lang="en-US" sz="1400" dirty="0"/>
          </a:p>
          <a:p>
            <a:pPr algn="r" rtl="1"/>
            <a:r>
              <a:rPr lang="he-IL" dirty="0" smtClean="0"/>
              <a:t>על עסק </a:t>
            </a:r>
            <a:r>
              <a:rPr lang="he-IL" dirty="0"/>
              <a:t>המבצע פעולות יצוא ויבוא </a:t>
            </a:r>
            <a:r>
              <a:rPr lang="he-IL" dirty="0" smtClean="0"/>
              <a:t>באמצעות </a:t>
            </a:r>
            <a:r>
              <a:rPr lang="he-IL" dirty="0"/>
              <a:t>מתווך (ברוקר) </a:t>
            </a:r>
            <a:r>
              <a:rPr lang="he-IL" dirty="0" smtClean="0"/>
              <a:t>לוודא כי המתווך </a:t>
            </a:r>
            <a:r>
              <a:rPr lang="he-IL" dirty="0"/>
              <a:t>(ברוקר) </a:t>
            </a:r>
            <a:r>
              <a:rPr lang="he-IL" dirty="0" smtClean="0"/>
              <a:t>עומד בכללי </a:t>
            </a:r>
            <a:r>
              <a:rPr lang="he-IL" dirty="0"/>
              <a:t>הפצה נאותים </a:t>
            </a:r>
            <a:r>
              <a:rPr lang="he-IL" dirty="0" smtClean="0"/>
              <a:t>בדרישות </a:t>
            </a:r>
            <a:r>
              <a:rPr lang="he-IL" dirty="0"/>
              <a:t>הבאות לפחות: </a:t>
            </a:r>
            <a:endParaRPr lang="en-US" sz="1600" dirty="0"/>
          </a:p>
          <a:p>
            <a:pPr algn="r" rtl="1"/>
            <a:endParaRPr lang="en-US" sz="1600" dirty="0"/>
          </a:p>
          <a:p>
            <a:pPr marL="914400" lvl="2" indent="0" algn="r" rtl="1">
              <a:buNone/>
            </a:pPr>
            <a:r>
              <a:rPr lang="he-IL" u="sng" dirty="0"/>
              <a:t> מערכת איכות: </a:t>
            </a:r>
            <a:endParaRPr lang="en-US" sz="1200" u="sng" dirty="0"/>
          </a:p>
          <a:p>
            <a:pPr algn="r" rtl="1"/>
            <a:endParaRPr lang="en-US" sz="1400" dirty="0"/>
          </a:p>
          <a:p>
            <a:pPr lvl="3" algn="r" rtl="1"/>
            <a:r>
              <a:rPr lang="he-IL" dirty="0"/>
              <a:t> מערכת האיכות של  מתווך (ברוקר) תוגדר בכתב, תאושר ותהיה מעודכנת. המערכת תגדיר תחומי אחריות, תהליכים וניהול סיכונים בהקשר לפעילויות המתבצעות.</a:t>
            </a:r>
            <a:endParaRPr lang="en-US" sz="1400" dirty="0"/>
          </a:p>
          <a:p>
            <a:pPr lvl="3" algn="r" rtl="1"/>
            <a:r>
              <a:rPr lang="he-IL" dirty="0"/>
              <a:t> מערכת האיכות תכלול תכניות חירום שתאפשר החזרה יעילה של תכשירים רפואיים/חומרי פעילים שנקראו מהשוק ע"י היצרנים , בעלי רישום או רשויות.</a:t>
            </a:r>
            <a:endParaRPr lang="en-US" sz="1400" dirty="0"/>
          </a:p>
          <a:p>
            <a:pPr lvl="3" algn="r" rtl="1"/>
            <a:r>
              <a:rPr lang="he-IL" dirty="0"/>
              <a:t> למתווך יהיה נוהל המחייב להודיע מידית  לרשות, לבעל הרישום ולעסק ממנו נרכשו או לו נמכרו, בכל מקרה של חשד להחדרת תכשירים רפואיים/חומרי גלם פעילים מזויפים לשרשרת האספקה.</a:t>
            </a:r>
            <a:endParaRPr lang="en-US" sz="1400" dirty="0"/>
          </a:p>
          <a:p>
            <a:pPr algn="r"/>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35995240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752600"/>
            <a:ext cx="8229600" cy="524272"/>
          </a:xfrm>
        </p:spPr>
        <p:txBody>
          <a:bodyPr>
            <a:normAutofit fontScale="90000"/>
          </a:bodyPr>
          <a:lstStyle/>
          <a:p>
            <a:pPr algn="r"/>
            <a:r>
              <a:rPr lang="he-IL" dirty="0"/>
              <a:t>פרק </a:t>
            </a:r>
            <a:r>
              <a:rPr lang="he-IL" dirty="0" smtClean="0"/>
              <a:t>9- </a:t>
            </a:r>
            <a:r>
              <a:rPr lang="he-IL" dirty="0"/>
              <a:t>הובלה</a:t>
            </a:r>
            <a:r>
              <a:rPr lang="en-US" dirty="0"/>
              <a:t/>
            </a:r>
            <a:br>
              <a:rPr lang="en-US" dirty="0"/>
            </a:br>
            <a:endParaRPr lang="he-IL" dirty="0"/>
          </a:p>
        </p:txBody>
      </p:sp>
      <p:sp>
        <p:nvSpPr>
          <p:cNvPr id="3" name="מציין מיקום תוכן 2"/>
          <p:cNvSpPr>
            <a:spLocks noGrp="1"/>
          </p:cNvSpPr>
          <p:nvPr>
            <p:ph idx="1"/>
          </p:nvPr>
        </p:nvSpPr>
        <p:spPr>
          <a:xfrm>
            <a:off x="0" y="2057400"/>
            <a:ext cx="9144000" cy="4800600"/>
          </a:xfrm>
        </p:spPr>
        <p:txBody>
          <a:bodyPr>
            <a:normAutofit fontScale="92500" lnSpcReduction="10000"/>
          </a:bodyPr>
          <a:lstStyle/>
          <a:p>
            <a:pPr algn="r" rtl="1"/>
            <a:r>
              <a:rPr lang="he-IL" sz="2600" b="1" dirty="0" smtClean="0"/>
              <a:t>9.1 </a:t>
            </a:r>
            <a:r>
              <a:rPr lang="he-IL" sz="2600" b="1" dirty="0"/>
              <a:t>עקרון</a:t>
            </a:r>
            <a:br>
              <a:rPr lang="he-IL" sz="2600" b="1" dirty="0"/>
            </a:br>
            <a:r>
              <a:rPr lang="he-IL" sz="2600" dirty="0"/>
              <a:t>באחריות המפיץ להגן על תכשירים כנגד שבירה, זיוף וגניבה, ולהבטיח שתנאי הטמפרטורה נשמרים בגבולות מקובלים במהלך ההובלה. </a:t>
            </a:r>
            <a:br>
              <a:rPr lang="he-IL" sz="2600" dirty="0"/>
            </a:br>
            <a:r>
              <a:rPr lang="he-IL" sz="2600" dirty="0"/>
              <a:t>ללא קשר לאופן ההובלה, תהיה אפשרות להוכיח כי התרופות לא נחשפו לתנאים שעלולים לפגוע באיכותם ושלמותם. יש להפעיל גישה מבוססת סיכון בעת תכנון ההובלה. </a:t>
            </a:r>
            <a:br>
              <a:rPr lang="he-IL" sz="2600" dirty="0"/>
            </a:br>
            <a:r>
              <a:rPr lang="he-IL" sz="2600" b="1" dirty="0" smtClean="0"/>
              <a:t>.</a:t>
            </a:r>
            <a:r>
              <a:rPr lang="he-IL" sz="2600" b="1" dirty="0"/>
              <a:t>9.2 הובלה </a:t>
            </a:r>
            <a:br>
              <a:rPr lang="he-IL" sz="2600" b="1" dirty="0"/>
            </a:br>
            <a:r>
              <a:rPr lang="he-IL" sz="2600" dirty="0"/>
              <a:t>תנאי האחסון הנדרשים עבור תכשירים ישמרו במהלך ההובלה בתוך הגבולות המוגדרים על גבי אריזתם החיצונית או בהתאם לדרישות היצרן. במידה והייתה חריגת טמפרטורה או פגיעה בתכשיר במהלך הובלה, יש לדווח על כך למפיץ ולמקבל התכשיר. למפיץ יהיה נוהל לחקירה וטיפול בחריגות טמפרטורה.</a:t>
            </a:r>
            <a:r>
              <a:rPr lang="he-IL" dirty="0"/>
              <a:t/>
            </a:r>
            <a:br>
              <a:rPr lang="he-IL" dirty="0"/>
            </a:br>
            <a:endParaRPr lang="en-US" dirty="0"/>
          </a:p>
          <a:p>
            <a:pPr algn="r" rtl="1"/>
            <a:r>
              <a:rPr lang="he-IL" dirty="0"/>
              <a:t> </a:t>
            </a:r>
            <a:endParaRPr lang="en-US" dirty="0"/>
          </a:p>
          <a:p>
            <a:pPr algn="r"/>
            <a:endParaRPr lang="he-IL" dirty="0"/>
          </a:p>
        </p:txBody>
      </p:sp>
    </p:spTree>
    <p:extLst>
      <p:ext uri="{BB962C8B-B14F-4D97-AF65-F5344CB8AC3E}">
        <p14:creationId xmlns:p14="http://schemas.microsoft.com/office/powerpoint/2010/main" val="9077926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1524000"/>
            <a:ext cx="9067800" cy="4713312"/>
          </a:xfrm>
        </p:spPr>
        <p:txBody>
          <a:bodyPr>
            <a:normAutofit/>
          </a:bodyPr>
          <a:lstStyle/>
          <a:p>
            <a:pPr algn="r" rtl="1"/>
            <a:r>
              <a:rPr lang="he-IL" sz="3600" dirty="0"/>
              <a:t>באחריות המפיץ לוודא כי רכבים וציוד המשמש להפצה, לאחסון או לטיפול בתכשירים, מתאימים לשימוש להם נועדו ומצוידים בהתאם על מנת למנוע חשיפת המוצרים לתנאים העלולים להשפיע על איכותם או שלמות אריזתם. יהיו נהלים להפעלה ולתחזוקה של כל אמצעי התחבורה והציוד המעורבים בתהליך ההפצה, כולל הוראות ניקיון ואמצעי בטיחות. </a:t>
            </a:r>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38918397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dirty="0" smtClean="0">
                <a:solidFill>
                  <a:srgbClr val="FFFF00"/>
                </a:solidFill>
              </a:rPr>
              <a:t>הפצה: הגדרה</a:t>
            </a:r>
            <a:endParaRPr lang="he-IL" dirty="0">
              <a:solidFill>
                <a:srgbClr val="FFFF00"/>
              </a:solidFill>
            </a:endParaRPr>
          </a:p>
        </p:txBody>
      </p:sp>
      <p:sp>
        <p:nvSpPr>
          <p:cNvPr id="3" name="מציין מיקום תוכן 2"/>
          <p:cNvSpPr>
            <a:spLocks noGrp="1"/>
          </p:cNvSpPr>
          <p:nvPr>
            <p:ph idx="1"/>
          </p:nvPr>
        </p:nvSpPr>
        <p:spPr/>
        <p:txBody>
          <a:bodyPr/>
          <a:lstStyle/>
          <a:p>
            <a:pPr marL="0" indent="0" algn="r">
              <a:buNone/>
            </a:pPr>
            <a:r>
              <a:rPr lang="he-IL" sz="3600" dirty="0" smtClean="0"/>
              <a:t>רכש, </a:t>
            </a:r>
          </a:p>
          <a:p>
            <a:pPr marL="0" indent="0" algn="r">
              <a:buNone/>
            </a:pPr>
            <a:r>
              <a:rPr lang="he-IL" sz="3600" dirty="0" smtClean="0"/>
              <a:t>אחסון, </a:t>
            </a:r>
          </a:p>
          <a:p>
            <a:pPr marL="0" indent="0" algn="r">
              <a:buNone/>
            </a:pPr>
            <a:r>
              <a:rPr lang="he-IL" sz="3600" dirty="0" smtClean="0"/>
              <a:t>ייצוא, </a:t>
            </a:r>
          </a:p>
          <a:p>
            <a:pPr marL="0" indent="0" algn="r">
              <a:buNone/>
            </a:pPr>
            <a:r>
              <a:rPr lang="he-IL" sz="3600" dirty="0" smtClean="0"/>
              <a:t>ואספקה </a:t>
            </a:r>
          </a:p>
          <a:p>
            <a:pPr marL="0" indent="0" algn="r">
              <a:buNone/>
            </a:pPr>
            <a:r>
              <a:rPr lang="he-IL" sz="3600" dirty="0" smtClean="0"/>
              <a:t>למעט מכירה קמעונאית של תרופות</a:t>
            </a:r>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379066392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600200"/>
            <a:ext cx="8686800" cy="4637112"/>
          </a:xfrm>
        </p:spPr>
        <p:txBody>
          <a:bodyPr/>
          <a:lstStyle/>
          <a:p>
            <a:pPr algn="r" rtl="1"/>
            <a:r>
              <a:rPr lang="he-IL" dirty="0"/>
              <a:t>יש להשתמש בכלי של הערכת סיכונים לנתיבי השילוח על מנת לקבוע היכן נדרשים בקרות טמפרטורה. ציוד המשמש לניטור טמפרטורה במהלך הובלה ברכבים ו/או אריזות יתוחזק ויכויל בפרקי זמן קבועים ולפחות פעם בשנה. </a:t>
            </a:r>
            <a:endParaRPr lang="en-US" dirty="0"/>
          </a:p>
          <a:p>
            <a:pPr algn="r" rtl="1"/>
            <a:r>
              <a:rPr lang="he-IL" dirty="0"/>
              <a:t>ייועדו רכבים וציוד להובלה ולטיפול בתכשירים רפואיים, במידת הניתן.  כאשר נעשה שימוש בציוד ורכבים לא ייעודיים, יהיו נהלים שיבטיחו כי האיכות של התכשירים לא תפגע. </a:t>
            </a:r>
            <a:endParaRPr lang="en-US" dirty="0"/>
          </a:p>
          <a:p>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27944862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524000"/>
            <a:ext cx="8229600" cy="4713312"/>
          </a:xfrm>
        </p:spPr>
        <p:txBody>
          <a:bodyPr>
            <a:normAutofit/>
          </a:bodyPr>
          <a:lstStyle/>
          <a:p>
            <a:pPr algn="r" rtl="1"/>
            <a:r>
              <a:rPr lang="he-IL" b="1" dirty="0" smtClean="0"/>
              <a:t>.</a:t>
            </a:r>
            <a:r>
              <a:rPr lang="he-IL" b="1" dirty="0"/>
              <a:t>9.4 מוצרים הדורשים תנאים מיוחדים</a:t>
            </a:r>
            <a:endParaRPr lang="en-US" dirty="0"/>
          </a:p>
          <a:p>
            <a:pPr algn="r" rtl="1"/>
            <a:r>
              <a:rPr lang="he-IL" dirty="0"/>
              <a:t>משלוחים של תכשירים המכילים חומרים כגון סמים מסוכנים או תכשירים פסיכוטרופיים יעמדו בדרישות תקנות הסמים המסוכנים.  המפיץ ישמור על שרשרת אספקה בטוחה ומאובטחת למוצרים אלו בהתאם לדרישות החוק.</a:t>
            </a:r>
            <a:endParaRPr lang="en-US" dirty="0"/>
          </a:p>
          <a:p>
            <a:pPr algn="r" rtl="1"/>
            <a:r>
              <a:rPr lang="he-IL" dirty="0"/>
              <a:t>יהיו מערכות בקרה נוספות לצורך מסירת מוצרים אלו. </a:t>
            </a:r>
            <a:r>
              <a:rPr lang="he-IL" dirty="0" smtClean="0"/>
              <a:t>למפיץ </a:t>
            </a:r>
            <a:r>
              <a:rPr lang="he-IL" dirty="0"/>
              <a:t>יהיה נוהל המתייחס לטיפול במקרים של גניבת תכשירים כנ"ל. </a:t>
            </a:r>
            <a:endParaRPr lang="en-US" dirty="0"/>
          </a:p>
          <a:p>
            <a:pPr algn="r" rtl="1"/>
            <a:r>
              <a:rPr lang="he-IL" dirty="0"/>
              <a:t>יש להוביל תכשירים רפואיים הכוללים חומרים פוטנטיים (לדוגמא ציטוטוקסיקה) ורדיואקטיביים במכולות וכלי רכב ייעודיים, בטוחים ומאובטחים. אמצעי הבטיחות הרלוונטיים יהיו בהתאם לחקיקה.</a:t>
            </a:r>
            <a:endParaRPr lang="en-US" dirty="0"/>
          </a:p>
          <a:p>
            <a:pPr algn="r"/>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35985115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676400"/>
            <a:ext cx="8534400" cy="4560912"/>
          </a:xfrm>
        </p:spPr>
        <p:txBody>
          <a:bodyPr>
            <a:normAutofit/>
          </a:bodyPr>
          <a:lstStyle/>
          <a:p>
            <a:pPr algn="r" rtl="1"/>
            <a:r>
              <a:rPr lang="he-IL" dirty="0"/>
              <a:t>עבור מוצרים הרגישים לטמפרטורה יש להשתמש בציוד מתאים (לדוגמא: אריזה טרמית, מיכל בטמפרטורה מבוקרת או כלי רכב מבוקרי טמפרטורה) על מנת להבטיח תנאי הובלה נאותים בין היצרן, המפיץ והלקוחות.</a:t>
            </a:r>
            <a:endParaRPr lang="en-US" dirty="0"/>
          </a:p>
          <a:p>
            <a:pPr algn="r" rtl="1"/>
            <a:r>
              <a:rPr lang="he-IL" dirty="0"/>
              <a:t>במידה ומשתמשים בכלי רכב מבוקרי טמפרטורה, ציוד ניטור הטמפרטורה המשמש במהלך ההובלה ישמר ויכויל בפרקי זמן קבועים. יש לבצע מיפוי טמפרטורה בתנאים מייצגים ובהתחשב בשינויים עונתיים. אם המפיץ התבקש, עליו לספק ללקוחות מידע המוכיח כי התכשירים עמדו בתנאי אחסון נאותים. </a:t>
            </a:r>
            <a:endParaRPr lang="en-US" dirty="0"/>
          </a:p>
          <a:p>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391929743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600200"/>
            <a:ext cx="8534400" cy="4637112"/>
          </a:xfrm>
        </p:spPr>
        <p:txBody>
          <a:bodyPr/>
          <a:lstStyle/>
          <a:p>
            <a:pPr algn="r"/>
            <a:r>
              <a:rPr lang="he-IL" dirty="0"/>
              <a:t>במידה וקר-חומים משמשים בקופסאות מבודדות, יש למקמם כך שהמוצר לא יבוא במגע ישיר עם הקר-חום. הצוות יהיה מוסמך ומאומן בתהליך ההרכבה של הקופסאות המבודדות (תצורות עונתיות) ולגבי השימוש החוזר בקר-חומים. יהיה מנגנון לבקרת השימוש החוזר בקר-חומים על מנת להבטיח כי לא יעשה שימוש בטעות </a:t>
            </a:r>
            <a:r>
              <a:rPr lang="he-IL" dirty="0" err="1"/>
              <a:t>בקרחומים</a:t>
            </a:r>
            <a:r>
              <a:rPr lang="he-IL" dirty="0"/>
              <a:t> המקוררים באופן חלקי. תהיה הפרדה פיזית נאותה בין קר-חומים קפואים ומצוננים. יהיה נוהל כתוב למשלוח מוצרים רגישים ובקרה על שינויים עונתיים בטמפרטורה.</a:t>
            </a:r>
            <a:endParaRPr lang="en-US" dirty="0"/>
          </a:p>
          <a:p>
            <a:pPr algn="r"/>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141255368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dirty="0" smtClean="0"/>
              <a:t>פרשנות להחזרת תכשירים תקינים למלאי</a:t>
            </a:r>
            <a:endParaRPr lang="he-IL" dirty="0"/>
          </a:p>
        </p:txBody>
      </p:sp>
      <p:sp>
        <p:nvSpPr>
          <p:cNvPr id="3" name="מציין מיקום תוכן 2"/>
          <p:cNvSpPr>
            <a:spLocks noGrp="1"/>
          </p:cNvSpPr>
          <p:nvPr>
            <p:ph idx="1"/>
          </p:nvPr>
        </p:nvSpPr>
        <p:spPr>
          <a:xfrm>
            <a:off x="152400" y="2057400"/>
            <a:ext cx="8915400" cy="4800600"/>
          </a:xfrm>
        </p:spPr>
        <p:txBody>
          <a:bodyPr>
            <a:normAutofit fontScale="70000" lnSpcReduction="20000"/>
          </a:bodyPr>
          <a:lstStyle/>
          <a:p>
            <a:r>
              <a:rPr lang="en-US" b="1" u="sng" dirty="0"/>
              <a:t>Returns from a licensed WL site.</a:t>
            </a:r>
          </a:p>
          <a:p>
            <a:r>
              <a:rPr lang="en-US" dirty="0"/>
              <a:t>The MHRA will adopt a pragmatic approach to the return of non defective medicinal</a:t>
            </a:r>
          </a:p>
          <a:p>
            <a:r>
              <a:rPr lang="en-US" dirty="0"/>
              <a:t>products for those products returned from a customer operating from a licensed WL site.</a:t>
            </a:r>
          </a:p>
          <a:p>
            <a:r>
              <a:rPr lang="en-US" dirty="0"/>
              <a:t>In such circumstances, </a:t>
            </a:r>
            <a:r>
              <a:rPr lang="en-US" dirty="0">
                <a:solidFill>
                  <a:srgbClr val="FFC000"/>
                </a:solidFill>
              </a:rPr>
              <a:t>the return should be completed as expeditiously as possible and</a:t>
            </a:r>
          </a:p>
          <a:p>
            <a:r>
              <a:rPr lang="en-US" dirty="0">
                <a:solidFill>
                  <a:srgbClr val="FFC000"/>
                </a:solidFill>
              </a:rPr>
              <a:t>the most expedient and appropriate method of transportation must be used.</a:t>
            </a:r>
          </a:p>
          <a:p>
            <a:r>
              <a:rPr lang="en-US" dirty="0">
                <a:solidFill>
                  <a:srgbClr val="FFC000"/>
                </a:solidFill>
              </a:rPr>
              <a:t>The Responsible Person or the </a:t>
            </a:r>
            <a:r>
              <a:rPr lang="en-US" dirty="0" err="1">
                <a:solidFill>
                  <a:srgbClr val="FFC000"/>
                </a:solidFill>
              </a:rPr>
              <a:t>authorised</a:t>
            </a:r>
            <a:r>
              <a:rPr lang="en-US" dirty="0">
                <a:solidFill>
                  <a:srgbClr val="FFC000"/>
                </a:solidFill>
              </a:rPr>
              <a:t> person receiving the return, must be able to</a:t>
            </a:r>
          </a:p>
          <a:p>
            <a:r>
              <a:rPr lang="en-US" dirty="0">
                <a:solidFill>
                  <a:srgbClr val="FFC000"/>
                </a:solidFill>
              </a:rPr>
              <a:t>demonstrate evidence of “full knowledge” of the storage of the returned products</a:t>
            </a:r>
          </a:p>
          <a:p>
            <a:r>
              <a:rPr lang="en-US" dirty="0">
                <a:solidFill>
                  <a:srgbClr val="FFC000"/>
                </a:solidFill>
              </a:rPr>
              <a:t>throughout the period it has been with the customer, including transportation.</a:t>
            </a:r>
          </a:p>
          <a:p>
            <a:r>
              <a:rPr lang="en-US" b="1" u="sng" dirty="0"/>
              <a:t>Returns from an unlicensed WL site</a:t>
            </a:r>
          </a:p>
          <a:p>
            <a:r>
              <a:rPr lang="en-US" b="1" u="sng" dirty="0"/>
              <a:t>Ambient</a:t>
            </a:r>
            <a:r>
              <a:rPr lang="en-US" b="1" dirty="0"/>
              <a:t>.</a:t>
            </a:r>
          </a:p>
          <a:p>
            <a:r>
              <a:rPr lang="en-US" dirty="0"/>
              <a:t>For those non defective ambient medicinal products returned from an unlicensed site, the</a:t>
            </a:r>
          </a:p>
          <a:p>
            <a:r>
              <a:rPr lang="en-US" dirty="0"/>
              <a:t>return should be completed within </a:t>
            </a:r>
            <a:r>
              <a:rPr lang="en-US" dirty="0">
                <a:solidFill>
                  <a:srgbClr val="FFC000"/>
                </a:solidFill>
              </a:rPr>
              <a:t>five days</a:t>
            </a:r>
            <a:r>
              <a:rPr lang="en-US" dirty="0"/>
              <a:t>, including transport.</a:t>
            </a:r>
          </a:p>
          <a:p>
            <a:r>
              <a:rPr lang="en-US" b="1" u="sng" dirty="0"/>
              <a:t>Refrigerated</a:t>
            </a:r>
            <a:r>
              <a:rPr lang="en-US" b="1" dirty="0"/>
              <a:t>.</a:t>
            </a:r>
          </a:p>
          <a:p>
            <a:r>
              <a:rPr lang="en-US" dirty="0"/>
              <a:t>For those non defective refrigerated medicinal products returned from an unlicensed site,</a:t>
            </a:r>
          </a:p>
          <a:p>
            <a:r>
              <a:rPr lang="en-US" dirty="0"/>
              <a:t>the return should be completed within </a:t>
            </a:r>
            <a:r>
              <a:rPr lang="en-US" dirty="0">
                <a:solidFill>
                  <a:srgbClr val="FFC000"/>
                </a:solidFill>
              </a:rPr>
              <a:t>24 hours</a:t>
            </a:r>
            <a:r>
              <a:rPr lang="en-US" dirty="0"/>
              <a:t>, including transport.</a:t>
            </a:r>
          </a:p>
          <a:p>
            <a:r>
              <a:rPr lang="en-US" dirty="0"/>
              <a:t>The Responsible Person or the </a:t>
            </a:r>
            <a:r>
              <a:rPr lang="en-US" dirty="0" err="1"/>
              <a:t>authorised</a:t>
            </a:r>
            <a:r>
              <a:rPr lang="en-US" dirty="0"/>
              <a:t> person must be able to demonstrate evidence of</a:t>
            </a:r>
          </a:p>
          <a:p>
            <a:r>
              <a:rPr lang="en-US" dirty="0"/>
              <a:t>“full knowledge” of the storage whilst at the unlicensed site, including transportation.</a:t>
            </a:r>
            <a:endParaRPr lang="he-IL" dirty="0"/>
          </a:p>
        </p:txBody>
      </p:sp>
    </p:spTree>
    <p:extLst>
      <p:ext uri="{BB962C8B-B14F-4D97-AF65-F5344CB8AC3E}">
        <p14:creationId xmlns:p14="http://schemas.microsoft.com/office/powerpoint/2010/main" val="33095827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rtl="1"/>
            <a:r>
              <a:rPr lang="he-IL" dirty="0" smtClean="0"/>
              <a:t>שאלות ותשובות בנושא </a:t>
            </a:r>
            <a:r>
              <a:rPr lang="en-US" dirty="0" smtClean="0"/>
              <a:t>GDP</a:t>
            </a:r>
            <a:endParaRPr lang="he-IL" dirty="0"/>
          </a:p>
        </p:txBody>
      </p:sp>
      <p:sp>
        <p:nvSpPr>
          <p:cNvPr id="3" name="מציין מיקום תוכן 2"/>
          <p:cNvSpPr>
            <a:spLocks noGrp="1"/>
          </p:cNvSpPr>
          <p:nvPr>
            <p:ph idx="1"/>
          </p:nvPr>
        </p:nvSpPr>
        <p:spPr/>
        <p:txBody>
          <a:bodyPr/>
          <a:lstStyle/>
          <a:p>
            <a:endParaRPr lang="en-US" dirty="0" smtClean="0">
              <a:hlinkClick r:id="rId2" action="ppaction://hlinkfile"/>
            </a:endParaRPr>
          </a:p>
          <a:p>
            <a:endParaRPr lang="en-US" dirty="0" smtClean="0">
              <a:hlinkClick r:id="rId3" action="ppaction://hlinkfile"/>
            </a:endParaRPr>
          </a:p>
          <a:p>
            <a:r>
              <a:rPr lang="he-IL" dirty="0" smtClean="0">
                <a:hlinkClick r:id="rId3" action="ppaction://hlinkfile"/>
              </a:rPr>
              <a:t>שאלות ותשובות.</a:t>
            </a:r>
            <a:r>
              <a:rPr lang="en-US" dirty="0" smtClean="0">
                <a:hlinkClick r:id="rId3" action="ppaction://hlinkfile"/>
              </a:rPr>
              <a:t>pdf</a:t>
            </a:r>
            <a:endParaRPr lang="en-US" dirty="0" smtClean="0"/>
          </a:p>
          <a:p>
            <a:r>
              <a:rPr lang="he-IL" dirty="0" smtClean="0">
                <a:hlinkClick r:id="rId3" action="ppaction://hlinkfile"/>
              </a:rPr>
              <a:t>החזרות של תכשירים בקירור ובטמפרטורת חדר </a:t>
            </a:r>
            <a:r>
              <a:rPr lang="en-US" dirty="0" smtClean="0">
                <a:hlinkClick r:id="rId3" action="ppaction://hlinkfile"/>
              </a:rPr>
              <a:t>MHRA.pdf</a:t>
            </a:r>
            <a:endParaRPr lang="he-IL" dirty="0"/>
          </a:p>
        </p:txBody>
      </p:sp>
    </p:spTree>
    <p:extLst>
      <p:ext uri="{BB962C8B-B14F-4D97-AF65-F5344CB8AC3E}">
        <p14:creationId xmlns:p14="http://schemas.microsoft.com/office/powerpoint/2010/main" val="1279042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412776"/>
            <a:ext cx="8229600" cy="568424"/>
          </a:xfrm>
        </p:spPr>
        <p:txBody>
          <a:bodyPr>
            <a:noAutofit/>
          </a:bodyPr>
          <a:lstStyle/>
          <a:p>
            <a:pPr algn="ctr"/>
            <a:r>
              <a:rPr lang="he-IL" dirty="0" smtClean="0">
                <a:solidFill>
                  <a:srgbClr val="FFFF00"/>
                </a:solidFill>
              </a:rPr>
              <a:t>תעודת מפיץ</a:t>
            </a:r>
            <a:endParaRPr lang="he-IL" dirty="0">
              <a:solidFill>
                <a:srgbClr val="FFFF00"/>
              </a:solidFill>
            </a:endParaRPr>
          </a:p>
        </p:txBody>
      </p:sp>
      <p:sp>
        <p:nvSpPr>
          <p:cNvPr id="3" name="מציין מיקום תוכן 2"/>
          <p:cNvSpPr>
            <a:spLocks noGrp="1"/>
          </p:cNvSpPr>
          <p:nvPr>
            <p:ph idx="1"/>
          </p:nvPr>
        </p:nvSpPr>
        <p:spPr>
          <a:xfrm>
            <a:off x="0" y="2057400"/>
            <a:ext cx="8991600" cy="3816424"/>
          </a:xfrm>
        </p:spPr>
        <p:txBody>
          <a:bodyPr/>
          <a:lstStyle/>
          <a:p>
            <a:pPr marL="342900" lvl="1" indent="-342900" algn="r" rtl="1">
              <a:buFont typeface="Arial" pitchFamily="34" charset="0"/>
              <a:buChar char="•"/>
            </a:pPr>
            <a:r>
              <a:rPr lang="he-IL" sz="3200" dirty="0"/>
              <a:t>לעסק  העומד בדרישות תנאי הפצה נאותים (</a:t>
            </a:r>
            <a:r>
              <a:rPr lang="en-US" sz="3200" dirty="0"/>
              <a:t>Good Distribution Practice – GDP</a:t>
            </a:r>
            <a:r>
              <a:rPr lang="he-IL" sz="3200" dirty="0"/>
              <a:t>) </a:t>
            </a:r>
            <a:r>
              <a:rPr lang="he-IL" sz="3200" dirty="0" smtClean="0"/>
              <a:t>תונפק </a:t>
            </a:r>
            <a:r>
              <a:rPr lang="he-IL" sz="3200" dirty="0"/>
              <a:t>תעודת </a:t>
            </a:r>
            <a:r>
              <a:rPr lang="en-US" sz="3200" dirty="0"/>
              <a:t>GDP</a:t>
            </a:r>
            <a:r>
              <a:rPr lang="he-IL" sz="3200" dirty="0"/>
              <a:t>.  </a:t>
            </a:r>
            <a:endParaRPr lang="he-IL" sz="3200" dirty="0" smtClean="0"/>
          </a:p>
          <a:p>
            <a:pPr marL="342900" lvl="1" indent="-342900" algn="r" rtl="1">
              <a:buFont typeface="Arial" pitchFamily="34" charset="0"/>
              <a:buChar char="•"/>
            </a:pPr>
            <a:r>
              <a:rPr lang="he-IL" sz="3200" dirty="0"/>
              <a:t>בעלי רישיון  יצרן/יבואן </a:t>
            </a:r>
            <a:r>
              <a:rPr lang="he-IL" sz="3200" dirty="0" smtClean="0"/>
              <a:t>אינם </a:t>
            </a:r>
            <a:r>
              <a:rPr lang="he-IL" sz="3200" dirty="0"/>
              <a:t>זקוקים לתעודת </a:t>
            </a:r>
            <a:r>
              <a:rPr lang="en-US" sz="3200" dirty="0"/>
              <a:t>GDP </a:t>
            </a:r>
            <a:r>
              <a:rPr lang="he-IL" sz="3200" dirty="0"/>
              <a:t>, ותעודת ה-</a:t>
            </a:r>
            <a:r>
              <a:rPr lang="en-US" sz="3200" dirty="0"/>
              <a:t>GMP </a:t>
            </a:r>
            <a:r>
              <a:rPr lang="he-IL" sz="3200" dirty="0"/>
              <a:t> שבתוקף מעידה כי הינם עומדים גם בכללי </a:t>
            </a:r>
            <a:r>
              <a:rPr lang="en-US" sz="3200" dirty="0"/>
              <a:t>GDP</a:t>
            </a:r>
            <a:r>
              <a:rPr lang="he-IL" sz="3200" dirty="0"/>
              <a:t>. </a:t>
            </a:r>
            <a:endParaRPr lang="en-US" sz="3200" dirty="0"/>
          </a:p>
          <a:p>
            <a:pPr marL="342900" lvl="1" indent="-342900" algn="r" rtl="1">
              <a:buFont typeface="Arial" pitchFamily="34" charset="0"/>
              <a:buChar char="•"/>
            </a:pPr>
            <a:endParaRPr lang="en-US" dirty="0"/>
          </a:p>
          <a:p>
            <a:endParaRPr lang="he-IL" dirty="0"/>
          </a:p>
        </p:txBody>
      </p:sp>
      <p:sp>
        <p:nvSpPr>
          <p:cNvPr id="4" name="מציין מיקום טקסט 3"/>
          <p:cNvSpPr>
            <a:spLocks noGrp="1"/>
          </p:cNvSpPr>
          <p:nvPr>
            <p:ph type="body" sz="quarter" idx="12"/>
          </p:nvPr>
        </p:nvSpPr>
        <p:spPr/>
        <p:txBody>
          <a:bodyPr/>
          <a:lstStyle/>
          <a:p>
            <a:endParaRPr lang="he-IL"/>
          </a:p>
        </p:txBody>
      </p:sp>
    </p:spTree>
    <p:extLst>
      <p:ext uri="{BB962C8B-B14F-4D97-AF65-F5344CB8AC3E}">
        <p14:creationId xmlns:p14="http://schemas.microsoft.com/office/powerpoint/2010/main" val="899058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752600"/>
            <a:ext cx="8229600" cy="5105400"/>
          </a:xfrm>
        </p:spPr>
        <p:txBody>
          <a:bodyPr>
            <a:normAutofit/>
          </a:bodyPr>
          <a:lstStyle/>
          <a:p>
            <a:pPr algn="r" rtl="1"/>
            <a:r>
              <a:rPr lang="he-IL" sz="3200" dirty="0"/>
              <a:t>מובילים בקבלנות משנה </a:t>
            </a:r>
            <a:r>
              <a:rPr lang="he-IL" sz="3200" dirty="0" smtClean="0"/>
              <a:t>(</a:t>
            </a:r>
            <a:r>
              <a:rPr lang="en-US" sz="3200" dirty="0" smtClean="0"/>
              <a:t>FEDEX, DHL</a:t>
            </a:r>
            <a:r>
              <a:rPr lang="he-IL" sz="3200" dirty="0" smtClean="0"/>
              <a:t>) ומחסנים </a:t>
            </a:r>
            <a:r>
              <a:rPr lang="he-IL" sz="3200" dirty="0"/>
              <a:t>הנותנים שירות של אחסון בלבד למפיצים וליצרנים אינם מחויבים בהחזקת תעודת </a:t>
            </a:r>
            <a:r>
              <a:rPr lang="en-US" sz="3200" dirty="0"/>
              <a:t>GMP</a:t>
            </a:r>
            <a:r>
              <a:rPr lang="he-IL" sz="3200" dirty="0"/>
              <a:t>/</a:t>
            </a:r>
            <a:r>
              <a:rPr lang="en-US" sz="3200" dirty="0"/>
              <a:t>GDP</a:t>
            </a:r>
            <a:r>
              <a:rPr lang="he-IL" sz="3200" dirty="0"/>
              <a:t>, עסקים אלה יבוקרו ויוסמכו על ידי מערכת האיכות של המפיץ או היצרן.  המפקח, לפי שיקול דעתו יכול לבצע ביקורת אצל קבלני משנה אלה, כחלק מהביקורת המבוצעת אצל המפיץ או היצרן. </a:t>
            </a:r>
            <a:endParaRPr lang="he-IL" sz="3200" dirty="0" smtClean="0"/>
          </a:p>
          <a:p>
            <a:pPr algn="r" rtl="1"/>
            <a:r>
              <a:rPr lang="he-IL" sz="3200" dirty="0" smtClean="0"/>
              <a:t>הערה אישית: ככל הנראה שאחסון בקירור כן ידרוש אישור </a:t>
            </a:r>
            <a:r>
              <a:rPr lang="en-US" sz="3200" dirty="0" smtClean="0"/>
              <a:t>GDP</a:t>
            </a:r>
            <a:endParaRPr lang="he-IL" sz="3200" dirty="0"/>
          </a:p>
        </p:txBody>
      </p:sp>
    </p:spTree>
    <p:extLst>
      <p:ext uri="{BB962C8B-B14F-4D97-AF65-F5344CB8AC3E}">
        <p14:creationId xmlns:p14="http://schemas.microsoft.com/office/powerpoint/2010/main" val="2884775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dirty="0">
                <a:solidFill>
                  <a:srgbClr val="FFFF00"/>
                </a:solidFill>
              </a:rPr>
              <a:t>סמכות הפיקוח:</a:t>
            </a:r>
          </a:p>
        </p:txBody>
      </p:sp>
      <p:sp>
        <p:nvSpPr>
          <p:cNvPr id="3" name="מציין מיקום תוכן 2"/>
          <p:cNvSpPr>
            <a:spLocks noGrp="1"/>
          </p:cNvSpPr>
          <p:nvPr>
            <p:ph idx="1"/>
          </p:nvPr>
        </p:nvSpPr>
        <p:spPr>
          <a:xfrm>
            <a:off x="457200" y="2286000"/>
            <a:ext cx="8686800" cy="3951312"/>
          </a:xfrm>
        </p:spPr>
        <p:txBody>
          <a:bodyPr>
            <a:noAutofit/>
          </a:bodyPr>
          <a:lstStyle/>
          <a:p>
            <a:pPr lvl="2" algn="r" rtl="1"/>
            <a:r>
              <a:rPr lang="he-IL" sz="2800" dirty="0" smtClean="0"/>
              <a:t>יחידת הפיקוח ב</a:t>
            </a:r>
            <a:r>
              <a:rPr lang="he-IL" sz="2800" dirty="0" smtClean="0"/>
              <a:t>מכון </a:t>
            </a:r>
            <a:r>
              <a:rPr lang="he-IL" sz="2800" dirty="0"/>
              <a:t>לביקורת ותקנים של חומרי רפואה </a:t>
            </a:r>
            <a:r>
              <a:rPr lang="he-IL" sz="2800" dirty="0" smtClean="0"/>
              <a:t>מפקחת </a:t>
            </a:r>
            <a:r>
              <a:rPr lang="he-IL" sz="2800" dirty="0"/>
              <a:t>על יצרנים, יבואנים , </a:t>
            </a:r>
            <a:r>
              <a:rPr lang="he-IL" sz="2800" dirty="0" smtClean="0"/>
              <a:t>ובתי מסחר העוסקים בפעילות ייצור </a:t>
            </a:r>
            <a:r>
              <a:rPr lang="he-IL" sz="2800" dirty="0" smtClean="0"/>
              <a:t>ו/או ייבוא. החל מיישום הנוהל גם על </a:t>
            </a:r>
            <a:r>
              <a:rPr lang="he-IL" sz="2800" dirty="0" smtClean="0">
                <a:solidFill>
                  <a:srgbClr val="FFC000"/>
                </a:solidFill>
              </a:rPr>
              <a:t>עסקים </a:t>
            </a:r>
            <a:r>
              <a:rPr lang="he-IL" sz="2800" dirty="0">
                <a:solidFill>
                  <a:srgbClr val="FFC000"/>
                </a:solidFill>
              </a:rPr>
              <a:t>המפיצים </a:t>
            </a:r>
            <a:r>
              <a:rPr lang="he-IL" sz="2800" dirty="0" smtClean="0">
                <a:solidFill>
                  <a:srgbClr val="FFC000"/>
                </a:solidFill>
              </a:rPr>
              <a:t>חומרי גלם </a:t>
            </a:r>
            <a:r>
              <a:rPr lang="he-IL" sz="2800" dirty="0">
                <a:solidFill>
                  <a:srgbClr val="FFC000"/>
                </a:solidFill>
              </a:rPr>
              <a:t>פעילים לצורך ייצור תכשירים </a:t>
            </a:r>
            <a:r>
              <a:rPr lang="he-IL" sz="2800" dirty="0" smtClean="0">
                <a:solidFill>
                  <a:srgbClr val="FFC000"/>
                </a:solidFill>
              </a:rPr>
              <a:t>מוגמרים ("רשימה לבנה")</a:t>
            </a:r>
            <a:r>
              <a:rPr lang="he-IL" sz="2800" dirty="0" smtClean="0">
                <a:solidFill>
                  <a:srgbClr val="FFC000"/>
                </a:solidFill>
              </a:rPr>
              <a:t>.</a:t>
            </a:r>
            <a:r>
              <a:rPr lang="he-IL" sz="2800" dirty="0" smtClean="0">
                <a:solidFill>
                  <a:srgbClr val="FFC000"/>
                </a:solidFill>
              </a:rPr>
              <a:t> </a:t>
            </a:r>
          </a:p>
          <a:p>
            <a:pPr lvl="2" algn="r" rtl="1"/>
            <a:r>
              <a:rPr lang="he-IL" sz="2800" dirty="0" smtClean="0"/>
              <a:t>הרוקח </a:t>
            </a:r>
            <a:r>
              <a:rPr lang="he-IL" sz="2800" dirty="0" smtClean="0"/>
              <a:t>המחוזי מפקח על עסקים המבצעים פעולות הפצה </a:t>
            </a:r>
            <a:r>
              <a:rPr lang="he-IL" sz="2800" dirty="0" smtClean="0"/>
              <a:t>ושאינם </a:t>
            </a:r>
            <a:r>
              <a:rPr lang="he-IL" sz="2800" dirty="0" smtClean="0"/>
              <a:t>בעלי אישור </a:t>
            </a:r>
            <a:r>
              <a:rPr lang="he-IL" sz="2800" dirty="0" smtClean="0"/>
              <a:t>יצרן/יבואן</a:t>
            </a:r>
            <a:r>
              <a:rPr lang="he-IL" sz="2800" dirty="0"/>
              <a:t>.</a:t>
            </a:r>
            <a:endParaRPr lang="he-IL" sz="2800" dirty="0"/>
          </a:p>
        </p:txBody>
      </p:sp>
      <p:sp>
        <p:nvSpPr>
          <p:cNvPr id="4" name="מציין מיקום טקסט 3"/>
          <p:cNvSpPr>
            <a:spLocks noGrp="1"/>
          </p:cNvSpPr>
          <p:nvPr>
            <p:ph type="body" sz="quarter" idx="12"/>
          </p:nvPr>
        </p:nvSpPr>
        <p:spPr/>
        <p:txBody>
          <a:bodyPr/>
          <a:lstStyle/>
          <a:p>
            <a:endParaRPr lang="he-IL" dirty="0"/>
          </a:p>
        </p:txBody>
      </p:sp>
    </p:spTree>
    <p:extLst>
      <p:ext uri="{BB962C8B-B14F-4D97-AF65-F5344CB8AC3E}">
        <p14:creationId xmlns:p14="http://schemas.microsoft.com/office/powerpoint/2010/main" val="2266566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2012-03-14 תבנית מצגת משרד הבריאות">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20273</TotalTime>
  <Words>4060</Words>
  <Application>Microsoft Office PowerPoint</Application>
  <PresentationFormat>‫הצגה על המסך (4:3)</PresentationFormat>
  <Paragraphs>269</Paragraphs>
  <Slides>65</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65</vt:i4>
      </vt:variant>
    </vt:vector>
  </HeadingPairs>
  <TitlesOfParts>
    <vt:vector size="66" baseType="lpstr">
      <vt:lpstr>1_2012-03-14 תבנית מצגת משרד הבריאות</vt:lpstr>
      <vt:lpstr>GDP במדינת ישראל  יוני 2014</vt:lpstr>
      <vt:lpstr>GDP</vt:lpstr>
      <vt:lpstr> הנוהל האירופאי מתייחס לתנאי הפצה נאותים עבור תכשירים המיועדים לבני אדם </vt:lpstr>
      <vt:lpstr>GDP ישראל </vt:lpstr>
      <vt:lpstr> בישראלGDP</vt:lpstr>
      <vt:lpstr>הפצה: הגדרה</vt:lpstr>
      <vt:lpstr>תעודת מפיץ</vt:lpstr>
      <vt:lpstr>מצגת של PowerPoint</vt:lpstr>
      <vt:lpstr>סמכות הפיקוח:</vt:lpstr>
      <vt:lpstr>עסקים שאינם מחזיקים באישור יצרן/יבואן:  </vt:lpstr>
      <vt:lpstr>עסקים המחזיקים באישור יצרן/יבואן:</vt:lpstr>
      <vt:lpstr>מצגת של PowerPoint</vt:lpstr>
      <vt:lpstr> נוהל ה-GDP חופף את הפרקים הנמצאים תחת GMP אך יש לו פרקים ייחודיים: </vt:lpstr>
      <vt:lpstr> פרק 1.1: מערכת איכות  </vt:lpstr>
      <vt:lpstr>1.1.2 מערכת איכות </vt:lpstr>
      <vt:lpstr>מצגת של PowerPoint</vt:lpstr>
      <vt:lpstr>1.3 ניהול פעילות בקבלנות משנה </vt:lpstr>
      <vt:lpstr> פרק 2: משאבי אנוש </vt:lpstr>
      <vt:lpstr>מצגת של PowerPoint</vt:lpstr>
      <vt:lpstr>מצגת של PowerPoint</vt:lpstr>
      <vt:lpstr>מצגת של PowerPoint</vt:lpstr>
      <vt:lpstr>סעיף 2.2-רוקח אחראי : </vt:lpstr>
      <vt:lpstr>מצגת של PowerPoint</vt:lpstr>
      <vt:lpstr>מצגת של PowerPoint</vt:lpstr>
      <vt:lpstr>פרק 3: מתקנים וציוד  </vt:lpstr>
      <vt:lpstr>מצגת של PowerPoint</vt:lpstr>
      <vt:lpstr>מצגת של PowerPoint</vt:lpstr>
      <vt:lpstr>מצגת של PowerPoint</vt:lpstr>
      <vt:lpstr>מצגת של PowerPoint</vt:lpstr>
      <vt:lpstr>3.2.1 טמפרטורה וניטור סביבתי </vt:lpstr>
      <vt:lpstr>מצגת של PowerPoint</vt:lpstr>
      <vt:lpstr>.3.3 ציוד </vt:lpstr>
      <vt:lpstr>3.3.1 מערכות ממוחשבות  </vt:lpstr>
      <vt:lpstr>.3.3.2 הסמכה ותיקוף </vt:lpstr>
      <vt:lpstr>פרק 4: תיעוד </vt:lpstr>
      <vt:lpstr>מצגת של PowerPoint</vt:lpstr>
      <vt:lpstr> במקום סעיף 5.1 במדריך האירופאי יבוא הטקסט הבא:  </vt:lpstr>
      <vt:lpstr>מצגת של PowerPoint</vt:lpstr>
      <vt:lpstr>מצגת של PowerPoint</vt:lpstr>
      <vt:lpstr>מצגת של PowerPoint</vt:lpstr>
      <vt:lpstr>.5.4 קבלה  </vt:lpstr>
      <vt:lpstr>5.5 אחסון </vt:lpstr>
      <vt:lpstr>מצגת של PowerPoint</vt:lpstr>
      <vt:lpstr>השמדה</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 במקום סעיף 5.9 במדריך האירופאי יבוא הטקסט הבא:  </vt:lpstr>
      <vt:lpstr>במקום סעיף 10 במדריך האירופאי יבוא הטקסט הבא:  </vt:lpstr>
      <vt:lpstr>פרק 9- הובלה </vt:lpstr>
      <vt:lpstr>מצגת של PowerPoint</vt:lpstr>
      <vt:lpstr>מצגת של PowerPoint</vt:lpstr>
      <vt:lpstr>מצגת של PowerPoint</vt:lpstr>
      <vt:lpstr>מצגת של PowerPoint</vt:lpstr>
      <vt:lpstr>מצגת של PowerPoint</vt:lpstr>
      <vt:lpstr>פרשנות להחזרת תכשירים תקינים למלאי</vt:lpstr>
      <vt:lpstr>שאלות ותשובות בנושא GDP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Questions &amp; Answers</dc:title>
  <dc:creator>rachel.shimonovitz</dc:creator>
  <cp:lastModifiedBy>רחל שימונוביץ</cp:lastModifiedBy>
  <cp:revision>314</cp:revision>
  <cp:lastPrinted>2012-05-20T14:19:40Z</cp:lastPrinted>
  <dcterms:created xsi:type="dcterms:W3CDTF">2012-05-07T12:02:34Z</dcterms:created>
  <dcterms:modified xsi:type="dcterms:W3CDTF">2014-06-16T07:32:46Z</dcterms:modified>
</cp:coreProperties>
</file>